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258" r:id="rId3"/>
    <p:sldId id="256" r:id="rId4"/>
    <p:sldId id="259" r:id="rId5"/>
    <p:sldId id="260" r:id="rId6"/>
    <p:sldId id="262" r:id="rId7"/>
    <p:sldId id="261" r:id="rId8"/>
    <p:sldId id="263" r:id="rId9"/>
    <p:sldId id="264" r:id="rId10"/>
    <p:sldId id="265" r:id="rId11"/>
    <p:sldId id="266" r:id="rId12"/>
    <p:sldId id="267" r:id="rId13"/>
    <p:sldId id="270" r:id="rId14"/>
    <p:sldId id="268" r:id="rId15"/>
    <p:sldId id="269" r:id="rId16"/>
    <p:sldId id="271" r:id="rId17"/>
    <p:sldId id="272" r:id="rId18"/>
    <p:sldId id="273" r:id="rId19"/>
    <p:sldId id="274" r:id="rId20"/>
    <p:sldId id="275" r:id="rId21"/>
    <p:sldId id="276" r:id="rId22"/>
    <p:sldId id="279" r:id="rId23"/>
    <p:sldId id="277" r:id="rId24"/>
    <p:sldId id="278" r:id="rId25"/>
    <p:sldId id="280" r:id="rId26"/>
    <p:sldId id="281" r:id="rId27"/>
    <p:sldId id="282" r:id="rId28"/>
    <p:sldId id="283" r:id="rId29"/>
    <p:sldId id="284" r:id="rId30"/>
    <p:sldId id="287" r:id="rId31"/>
    <p:sldId id="285" r:id="rId32"/>
    <p:sldId id="286" r:id="rId33"/>
    <p:sldId id="340" r:id="rId34"/>
    <p:sldId id="341" r:id="rId35"/>
    <p:sldId id="342" r:id="rId36"/>
    <p:sldId id="343" r:id="rId37"/>
    <p:sldId id="344" r:id="rId38"/>
    <p:sldId id="345" r:id="rId39"/>
    <p:sldId id="347" r:id="rId40"/>
    <p:sldId id="346" r:id="rId41"/>
    <p:sldId id="348" r:id="rId42"/>
    <p:sldId id="349"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386"/>
    <p:restoredTop sz="96327"/>
  </p:normalViewPr>
  <p:slideViewPr>
    <p:cSldViewPr snapToGrid="0" showGuides="1">
      <p:cViewPr varScale="1">
        <p:scale>
          <a:sx n="128" d="100"/>
          <a:sy n="128" d="100"/>
        </p:scale>
        <p:origin x="616" y="17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04196-38E3-E879-E542-DC26F1B5850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2D9011D-097A-F593-884C-6F05D8EA1D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3FE747D-E353-42B2-C8D6-06671BF511BF}"/>
              </a:ext>
            </a:extLst>
          </p:cNvPr>
          <p:cNvSpPr>
            <a:spLocks noGrp="1"/>
          </p:cNvSpPr>
          <p:nvPr>
            <p:ph type="dt" sz="half" idx="10"/>
          </p:nvPr>
        </p:nvSpPr>
        <p:spPr/>
        <p:txBody>
          <a:bodyPr/>
          <a:lstStyle/>
          <a:p>
            <a:fld id="{52E00B31-CE5B-C74A-9473-CC0FC23F8936}" type="datetimeFigureOut">
              <a:rPr lang="en-US" smtClean="0"/>
              <a:t>8/29/22</a:t>
            </a:fld>
            <a:endParaRPr lang="en-US"/>
          </a:p>
        </p:txBody>
      </p:sp>
      <p:sp>
        <p:nvSpPr>
          <p:cNvPr id="5" name="Footer Placeholder 4">
            <a:extLst>
              <a:ext uri="{FF2B5EF4-FFF2-40B4-BE49-F238E27FC236}">
                <a16:creationId xmlns:a16="http://schemas.microsoft.com/office/drawing/2014/main" id="{BD7F2F44-8F88-7150-2333-21E14F100E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F9DB0-6D50-0F2D-5109-DEBD4199D3C3}"/>
              </a:ext>
            </a:extLst>
          </p:cNvPr>
          <p:cNvSpPr>
            <a:spLocks noGrp="1"/>
          </p:cNvSpPr>
          <p:nvPr>
            <p:ph type="sldNum" sz="quarter" idx="12"/>
          </p:nvPr>
        </p:nvSpPr>
        <p:spPr/>
        <p:txBody>
          <a:bodyPr/>
          <a:lstStyle/>
          <a:p>
            <a:fld id="{D2850EDA-5066-5744-8D5D-3B26ED3C4D12}" type="slidenum">
              <a:rPr lang="en-US" smtClean="0"/>
              <a:t>‹#›</a:t>
            </a:fld>
            <a:endParaRPr lang="en-US"/>
          </a:p>
        </p:txBody>
      </p:sp>
    </p:spTree>
    <p:extLst>
      <p:ext uri="{BB962C8B-B14F-4D97-AF65-F5344CB8AC3E}">
        <p14:creationId xmlns:p14="http://schemas.microsoft.com/office/powerpoint/2010/main" val="30884575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237DC-1ED2-2C40-1424-6B01264E329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099EF78-D562-E14E-7289-FEF08D8243A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76F453-9607-B0E9-50C1-4B77A92C448D}"/>
              </a:ext>
            </a:extLst>
          </p:cNvPr>
          <p:cNvSpPr>
            <a:spLocks noGrp="1"/>
          </p:cNvSpPr>
          <p:nvPr>
            <p:ph type="dt" sz="half" idx="10"/>
          </p:nvPr>
        </p:nvSpPr>
        <p:spPr/>
        <p:txBody>
          <a:bodyPr/>
          <a:lstStyle/>
          <a:p>
            <a:fld id="{52E00B31-CE5B-C74A-9473-CC0FC23F8936}" type="datetimeFigureOut">
              <a:rPr lang="en-US" smtClean="0"/>
              <a:t>8/29/22</a:t>
            </a:fld>
            <a:endParaRPr lang="en-US"/>
          </a:p>
        </p:txBody>
      </p:sp>
      <p:sp>
        <p:nvSpPr>
          <p:cNvPr id="5" name="Footer Placeholder 4">
            <a:extLst>
              <a:ext uri="{FF2B5EF4-FFF2-40B4-BE49-F238E27FC236}">
                <a16:creationId xmlns:a16="http://schemas.microsoft.com/office/drawing/2014/main" id="{E2993C14-FDCA-2C6A-ABC3-4DDE960773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61B229-F3A2-3C1C-1D7F-79238F5EC4ED}"/>
              </a:ext>
            </a:extLst>
          </p:cNvPr>
          <p:cNvSpPr>
            <a:spLocks noGrp="1"/>
          </p:cNvSpPr>
          <p:nvPr>
            <p:ph type="sldNum" sz="quarter" idx="12"/>
          </p:nvPr>
        </p:nvSpPr>
        <p:spPr/>
        <p:txBody>
          <a:bodyPr/>
          <a:lstStyle/>
          <a:p>
            <a:fld id="{D2850EDA-5066-5744-8D5D-3B26ED3C4D12}" type="slidenum">
              <a:rPr lang="en-US" smtClean="0"/>
              <a:t>‹#›</a:t>
            </a:fld>
            <a:endParaRPr lang="en-US"/>
          </a:p>
        </p:txBody>
      </p:sp>
    </p:spTree>
    <p:extLst>
      <p:ext uri="{BB962C8B-B14F-4D97-AF65-F5344CB8AC3E}">
        <p14:creationId xmlns:p14="http://schemas.microsoft.com/office/powerpoint/2010/main" val="5597235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8C3076D-A49E-0738-CCAA-FA0F1107B64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25FDA9A-A1FC-9926-9E2C-F032C72FED7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CF6DFB-88EE-4453-E55F-7069EA733196}"/>
              </a:ext>
            </a:extLst>
          </p:cNvPr>
          <p:cNvSpPr>
            <a:spLocks noGrp="1"/>
          </p:cNvSpPr>
          <p:nvPr>
            <p:ph type="dt" sz="half" idx="10"/>
          </p:nvPr>
        </p:nvSpPr>
        <p:spPr/>
        <p:txBody>
          <a:bodyPr/>
          <a:lstStyle/>
          <a:p>
            <a:fld id="{52E00B31-CE5B-C74A-9473-CC0FC23F8936}" type="datetimeFigureOut">
              <a:rPr lang="en-US" smtClean="0"/>
              <a:t>8/29/22</a:t>
            </a:fld>
            <a:endParaRPr lang="en-US"/>
          </a:p>
        </p:txBody>
      </p:sp>
      <p:sp>
        <p:nvSpPr>
          <p:cNvPr id="5" name="Footer Placeholder 4">
            <a:extLst>
              <a:ext uri="{FF2B5EF4-FFF2-40B4-BE49-F238E27FC236}">
                <a16:creationId xmlns:a16="http://schemas.microsoft.com/office/drawing/2014/main" id="{11A0FDB1-1630-E02F-41F4-C8828CB0B5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B928C0-893B-9A29-5123-BBDA65C3F06F}"/>
              </a:ext>
            </a:extLst>
          </p:cNvPr>
          <p:cNvSpPr>
            <a:spLocks noGrp="1"/>
          </p:cNvSpPr>
          <p:nvPr>
            <p:ph type="sldNum" sz="quarter" idx="12"/>
          </p:nvPr>
        </p:nvSpPr>
        <p:spPr/>
        <p:txBody>
          <a:bodyPr/>
          <a:lstStyle/>
          <a:p>
            <a:fld id="{D2850EDA-5066-5744-8D5D-3B26ED3C4D12}" type="slidenum">
              <a:rPr lang="en-US" smtClean="0"/>
              <a:t>‹#›</a:t>
            </a:fld>
            <a:endParaRPr lang="en-US"/>
          </a:p>
        </p:txBody>
      </p:sp>
    </p:spTree>
    <p:extLst>
      <p:ext uri="{BB962C8B-B14F-4D97-AF65-F5344CB8AC3E}">
        <p14:creationId xmlns:p14="http://schemas.microsoft.com/office/powerpoint/2010/main" val="9377235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2CE43-18E7-60ED-8FA4-F808C05C85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44FCEA-DFFD-7343-F1A6-4478B1A852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771E3C-5133-DD22-5894-1CD7040FB464}"/>
              </a:ext>
            </a:extLst>
          </p:cNvPr>
          <p:cNvSpPr>
            <a:spLocks noGrp="1"/>
          </p:cNvSpPr>
          <p:nvPr>
            <p:ph type="dt" sz="half" idx="10"/>
          </p:nvPr>
        </p:nvSpPr>
        <p:spPr/>
        <p:txBody>
          <a:bodyPr/>
          <a:lstStyle/>
          <a:p>
            <a:fld id="{52E00B31-CE5B-C74A-9473-CC0FC23F8936}" type="datetimeFigureOut">
              <a:rPr lang="en-US" smtClean="0"/>
              <a:t>8/29/22</a:t>
            </a:fld>
            <a:endParaRPr lang="en-US"/>
          </a:p>
        </p:txBody>
      </p:sp>
      <p:sp>
        <p:nvSpPr>
          <p:cNvPr id="5" name="Footer Placeholder 4">
            <a:extLst>
              <a:ext uri="{FF2B5EF4-FFF2-40B4-BE49-F238E27FC236}">
                <a16:creationId xmlns:a16="http://schemas.microsoft.com/office/drawing/2014/main" id="{8C285357-FC1D-1AFB-07AE-183E656745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9C05BE-215F-3683-338B-DD328CE01ED9}"/>
              </a:ext>
            </a:extLst>
          </p:cNvPr>
          <p:cNvSpPr>
            <a:spLocks noGrp="1"/>
          </p:cNvSpPr>
          <p:nvPr>
            <p:ph type="sldNum" sz="quarter" idx="12"/>
          </p:nvPr>
        </p:nvSpPr>
        <p:spPr/>
        <p:txBody>
          <a:bodyPr/>
          <a:lstStyle/>
          <a:p>
            <a:fld id="{D2850EDA-5066-5744-8D5D-3B26ED3C4D12}" type="slidenum">
              <a:rPr lang="en-US" smtClean="0"/>
              <a:t>‹#›</a:t>
            </a:fld>
            <a:endParaRPr lang="en-US"/>
          </a:p>
        </p:txBody>
      </p:sp>
    </p:spTree>
    <p:extLst>
      <p:ext uri="{BB962C8B-B14F-4D97-AF65-F5344CB8AC3E}">
        <p14:creationId xmlns:p14="http://schemas.microsoft.com/office/powerpoint/2010/main" val="421573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AD779-BF8E-0B40-C44B-FC564F1865B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D200F80-9BEC-B8C6-B4CA-9C79F39FCBF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BE74E2-28C5-A394-F73C-B2A69F5DE50C}"/>
              </a:ext>
            </a:extLst>
          </p:cNvPr>
          <p:cNvSpPr>
            <a:spLocks noGrp="1"/>
          </p:cNvSpPr>
          <p:nvPr>
            <p:ph type="dt" sz="half" idx="10"/>
          </p:nvPr>
        </p:nvSpPr>
        <p:spPr/>
        <p:txBody>
          <a:bodyPr/>
          <a:lstStyle/>
          <a:p>
            <a:fld id="{52E00B31-CE5B-C74A-9473-CC0FC23F8936}" type="datetimeFigureOut">
              <a:rPr lang="en-US" smtClean="0"/>
              <a:t>8/29/22</a:t>
            </a:fld>
            <a:endParaRPr lang="en-US"/>
          </a:p>
        </p:txBody>
      </p:sp>
      <p:sp>
        <p:nvSpPr>
          <p:cNvPr id="5" name="Footer Placeholder 4">
            <a:extLst>
              <a:ext uri="{FF2B5EF4-FFF2-40B4-BE49-F238E27FC236}">
                <a16:creationId xmlns:a16="http://schemas.microsoft.com/office/drawing/2014/main" id="{A5967AD5-9D83-60FB-95A3-550D437308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16A226-E263-3C60-B372-EA4E4FF21F7E}"/>
              </a:ext>
            </a:extLst>
          </p:cNvPr>
          <p:cNvSpPr>
            <a:spLocks noGrp="1"/>
          </p:cNvSpPr>
          <p:nvPr>
            <p:ph type="sldNum" sz="quarter" idx="12"/>
          </p:nvPr>
        </p:nvSpPr>
        <p:spPr/>
        <p:txBody>
          <a:bodyPr/>
          <a:lstStyle/>
          <a:p>
            <a:fld id="{D2850EDA-5066-5744-8D5D-3B26ED3C4D12}" type="slidenum">
              <a:rPr lang="en-US" smtClean="0"/>
              <a:t>‹#›</a:t>
            </a:fld>
            <a:endParaRPr lang="en-US"/>
          </a:p>
        </p:txBody>
      </p:sp>
    </p:spTree>
    <p:extLst>
      <p:ext uri="{BB962C8B-B14F-4D97-AF65-F5344CB8AC3E}">
        <p14:creationId xmlns:p14="http://schemas.microsoft.com/office/powerpoint/2010/main" val="37204661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253A0-1C55-7A49-76D6-A52CB685D0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1AE3D9-5A8F-3405-74F5-1E48F2FBCCC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54C5A88-D99F-03F4-8FA4-ECDAEA06B9C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9DD261-877A-C1EC-77A0-5CB93C6A73A2}"/>
              </a:ext>
            </a:extLst>
          </p:cNvPr>
          <p:cNvSpPr>
            <a:spLocks noGrp="1"/>
          </p:cNvSpPr>
          <p:nvPr>
            <p:ph type="dt" sz="half" idx="10"/>
          </p:nvPr>
        </p:nvSpPr>
        <p:spPr/>
        <p:txBody>
          <a:bodyPr/>
          <a:lstStyle/>
          <a:p>
            <a:fld id="{52E00B31-CE5B-C74A-9473-CC0FC23F8936}" type="datetimeFigureOut">
              <a:rPr lang="en-US" smtClean="0"/>
              <a:t>8/29/22</a:t>
            </a:fld>
            <a:endParaRPr lang="en-US"/>
          </a:p>
        </p:txBody>
      </p:sp>
      <p:sp>
        <p:nvSpPr>
          <p:cNvPr id="6" name="Footer Placeholder 5">
            <a:extLst>
              <a:ext uri="{FF2B5EF4-FFF2-40B4-BE49-F238E27FC236}">
                <a16:creationId xmlns:a16="http://schemas.microsoft.com/office/drawing/2014/main" id="{3BCA9575-C692-681C-2DD0-97B5D0BD4F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1F12F4-F224-CE6F-02FF-80C92A4DD84B}"/>
              </a:ext>
            </a:extLst>
          </p:cNvPr>
          <p:cNvSpPr>
            <a:spLocks noGrp="1"/>
          </p:cNvSpPr>
          <p:nvPr>
            <p:ph type="sldNum" sz="quarter" idx="12"/>
          </p:nvPr>
        </p:nvSpPr>
        <p:spPr/>
        <p:txBody>
          <a:bodyPr/>
          <a:lstStyle/>
          <a:p>
            <a:fld id="{D2850EDA-5066-5744-8D5D-3B26ED3C4D12}" type="slidenum">
              <a:rPr lang="en-US" smtClean="0"/>
              <a:t>‹#›</a:t>
            </a:fld>
            <a:endParaRPr lang="en-US"/>
          </a:p>
        </p:txBody>
      </p:sp>
    </p:spTree>
    <p:extLst>
      <p:ext uri="{BB962C8B-B14F-4D97-AF65-F5344CB8AC3E}">
        <p14:creationId xmlns:p14="http://schemas.microsoft.com/office/powerpoint/2010/main" val="15437739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1EB83-34DB-386F-E80D-4F53EC2341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71C7A76-372B-7A7C-48F7-59B75BADA94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B728E2-688A-3635-3949-03C3CD89CBA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6014722-A1E2-6C96-FCDF-9DE358A2484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9883F5B-56A1-89B1-8AE2-474623DCFCA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4BEE80D-4416-6FEF-2B27-B45ACDEC4B91}"/>
              </a:ext>
            </a:extLst>
          </p:cNvPr>
          <p:cNvSpPr>
            <a:spLocks noGrp="1"/>
          </p:cNvSpPr>
          <p:nvPr>
            <p:ph type="dt" sz="half" idx="10"/>
          </p:nvPr>
        </p:nvSpPr>
        <p:spPr/>
        <p:txBody>
          <a:bodyPr/>
          <a:lstStyle/>
          <a:p>
            <a:fld id="{52E00B31-CE5B-C74A-9473-CC0FC23F8936}" type="datetimeFigureOut">
              <a:rPr lang="en-US" smtClean="0"/>
              <a:t>8/29/22</a:t>
            </a:fld>
            <a:endParaRPr lang="en-US"/>
          </a:p>
        </p:txBody>
      </p:sp>
      <p:sp>
        <p:nvSpPr>
          <p:cNvPr id="8" name="Footer Placeholder 7">
            <a:extLst>
              <a:ext uri="{FF2B5EF4-FFF2-40B4-BE49-F238E27FC236}">
                <a16:creationId xmlns:a16="http://schemas.microsoft.com/office/drawing/2014/main" id="{8DE8BE09-A121-7AF7-EB85-E233F85B83E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CF0C6E5-0F42-7809-5429-06159CDA6C1B}"/>
              </a:ext>
            </a:extLst>
          </p:cNvPr>
          <p:cNvSpPr>
            <a:spLocks noGrp="1"/>
          </p:cNvSpPr>
          <p:nvPr>
            <p:ph type="sldNum" sz="quarter" idx="12"/>
          </p:nvPr>
        </p:nvSpPr>
        <p:spPr/>
        <p:txBody>
          <a:bodyPr/>
          <a:lstStyle/>
          <a:p>
            <a:fld id="{D2850EDA-5066-5744-8D5D-3B26ED3C4D12}" type="slidenum">
              <a:rPr lang="en-US" smtClean="0"/>
              <a:t>‹#›</a:t>
            </a:fld>
            <a:endParaRPr lang="en-US"/>
          </a:p>
        </p:txBody>
      </p:sp>
    </p:spTree>
    <p:extLst>
      <p:ext uri="{BB962C8B-B14F-4D97-AF65-F5344CB8AC3E}">
        <p14:creationId xmlns:p14="http://schemas.microsoft.com/office/powerpoint/2010/main" val="37280528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341D0-1BB0-A40A-56CE-0F4F763A171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208BA66-299F-22F2-A7C4-05D197D29CFA}"/>
              </a:ext>
            </a:extLst>
          </p:cNvPr>
          <p:cNvSpPr>
            <a:spLocks noGrp="1"/>
          </p:cNvSpPr>
          <p:nvPr>
            <p:ph type="dt" sz="half" idx="10"/>
          </p:nvPr>
        </p:nvSpPr>
        <p:spPr/>
        <p:txBody>
          <a:bodyPr/>
          <a:lstStyle/>
          <a:p>
            <a:fld id="{52E00B31-CE5B-C74A-9473-CC0FC23F8936}" type="datetimeFigureOut">
              <a:rPr lang="en-US" smtClean="0"/>
              <a:t>8/29/22</a:t>
            </a:fld>
            <a:endParaRPr lang="en-US"/>
          </a:p>
        </p:txBody>
      </p:sp>
      <p:sp>
        <p:nvSpPr>
          <p:cNvPr id="4" name="Footer Placeholder 3">
            <a:extLst>
              <a:ext uri="{FF2B5EF4-FFF2-40B4-BE49-F238E27FC236}">
                <a16:creationId xmlns:a16="http://schemas.microsoft.com/office/drawing/2014/main" id="{5AA73704-DD8A-8F78-0DC2-6E7D83820F5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1CBD59C-D19A-1537-5538-8E4B3B4A6AEC}"/>
              </a:ext>
            </a:extLst>
          </p:cNvPr>
          <p:cNvSpPr>
            <a:spLocks noGrp="1"/>
          </p:cNvSpPr>
          <p:nvPr>
            <p:ph type="sldNum" sz="quarter" idx="12"/>
          </p:nvPr>
        </p:nvSpPr>
        <p:spPr/>
        <p:txBody>
          <a:bodyPr/>
          <a:lstStyle/>
          <a:p>
            <a:fld id="{D2850EDA-5066-5744-8D5D-3B26ED3C4D12}" type="slidenum">
              <a:rPr lang="en-US" smtClean="0"/>
              <a:t>‹#›</a:t>
            </a:fld>
            <a:endParaRPr lang="en-US"/>
          </a:p>
        </p:txBody>
      </p:sp>
    </p:spTree>
    <p:extLst>
      <p:ext uri="{BB962C8B-B14F-4D97-AF65-F5344CB8AC3E}">
        <p14:creationId xmlns:p14="http://schemas.microsoft.com/office/powerpoint/2010/main" val="38030324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9F68A9B-7AC7-C0C1-060E-691F96B30DB7}"/>
              </a:ext>
            </a:extLst>
          </p:cNvPr>
          <p:cNvSpPr>
            <a:spLocks noGrp="1"/>
          </p:cNvSpPr>
          <p:nvPr>
            <p:ph type="dt" sz="half" idx="10"/>
          </p:nvPr>
        </p:nvSpPr>
        <p:spPr/>
        <p:txBody>
          <a:bodyPr/>
          <a:lstStyle/>
          <a:p>
            <a:fld id="{52E00B31-CE5B-C74A-9473-CC0FC23F8936}" type="datetimeFigureOut">
              <a:rPr lang="en-US" smtClean="0"/>
              <a:t>8/29/22</a:t>
            </a:fld>
            <a:endParaRPr lang="en-US"/>
          </a:p>
        </p:txBody>
      </p:sp>
      <p:sp>
        <p:nvSpPr>
          <p:cNvPr id="3" name="Footer Placeholder 2">
            <a:extLst>
              <a:ext uri="{FF2B5EF4-FFF2-40B4-BE49-F238E27FC236}">
                <a16:creationId xmlns:a16="http://schemas.microsoft.com/office/drawing/2014/main" id="{EA5345E4-6078-273C-CCC2-C26FA01F746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3AFD39C-73F6-5912-D378-6C57FBB852D6}"/>
              </a:ext>
            </a:extLst>
          </p:cNvPr>
          <p:cNvSpPr>
            <a:spLocks noGrp="1"/>
          </p:cNvSpPr>
          <p:nvPr>
            <p:ph type="sldNum" sz="quarter" idx="12"/>
          </p:nvPr>
        </p:nvSpPr>
        <p:spPr/>
        <p:txBody>
          <a:bodyPr/>
          <a:lstStyle/>
          <a:p>
            <a:fld id="{D2850EDA-5066-5744-8D5D-3B26ED3C4D12}" type="slidenum">
              <a:rPr lang="en-US" smtClean="0"/>
              <a:t>‹#›</a:t>
            </a:fld>
            <a:endParaRPr lang="en-US"/>
          </a:p>
        </p:txBody>
      </p:sp>
    </p:spTree>
    <p:extLst>
      <p:ext uri="{BB962C8B-B14F-4D97-AF65-F5344CB8AC3E}">
        <p14:creationId xmlns:p14="http://schemas.microsoft.com/office/powerpoint/2010/main" val="17507982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4E1CD-618A-7F22-7FC7-9D6BB60420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0D16F53-600F-C1D9-5407-24F05782CE2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ED107C4-ABEC-9762-1516-1A7C2919AA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A1EB4B-7D1E-EBC5-9B2C-93AC26566C11}"/>
              </a:ext>
            </a:extLst>
          </p:cNvPr>
          <p:cNvSpPr>
            <a:spLocks noGrp="1"/>
          </p:cNvSpPr>
          <p:nvPr>
            <p:ph type="dt" sz="half" idx="10"/>
          </p:nvPr>
        </p:nvSpPr>
        <p:spPr/>
        <p:txBody>
          <a:bodyPr/>
          <a:lstStyle/>
          <a:p>
            <a:fld id="{52E00B31-CE5B-C74A-9473-CC0FC23F8936}" type="datetimeFigureOut">
              <a:rPr lang="en-US" smtClean="0"/>
              <a:t>8/29/22</a:t>
            </a:fld>
            <a:endParaRPr lang="en-US"/>
          </a:p>
        </p:txBody>
      </p:sp>
      <p:sp>
        <p:nvSpPr>
          <p:cNvPr id="6" name="Footer Placeholder 5">
            <a:extLst>
              <a:ext uri="{FF2B5EF4-FFF2-40B4-BE49-F238E27FC236}">
                <a16:creationId xmlns:a16="http://schemas.microsoft.com/office/drawing/2014/main" id="{728535BC-0D76-5036-E505-2CE0041203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DE99C4-BE52-8EED-FCBE-FFD98278B610}"/>
              </a:ext>
            </a:extLst>
          </p:cNvPr>
          <p:cNvSpPr>
            <a:spLocks noGrp="1"/>
          </p:cNvSpPr>
          <p:nvPr>
            <p:ph type="sldNum" sz="quarter" idx="12"/>
          </p:nvPr>
        </p:nvSpPr>
        <p:spPr/>
        <p:txBody>
          <a:bodyPr/>
          <a:lstStyle/>
          <a:p>
            <a:fld id="{D2850EDA-5066-5744-8D5D-3B26ED3C4D12}" type="slidenum">
              <a:rPr lang="en-US" smtClean="0"/>
              <a:t>‹#›</a:t>
            </a:fld>
            <a:endParaRPr lang="en-US"/>
          </a:p>
        </p:txBody>
      </p:sp>
    </p:spTree>
    <p:extLst>
      <p:ext uri="{BB962C8B-B14F-4D97-AF65-F5344CB8AC3E}">
        <p14:creationId xmlns:p14="http://schemas.microsoft.com/office/powerpoint/2010/main" val="705795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069B4-FE7A-E6A1-B9D5-E0FE0D8E5F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949553B-B43F-2055-AD00-09C0ECFBA51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3F1F95F-75DA-389B-E746-4E83C628E9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AD5433-085E-7DD5-87CA-D7D489550921}"/>
              </a:ext>
            </a:extLst>
          </p:cNvPr>
          <p:cNvSpPr>
            <a:spLocks noGrp="1"/>
          </p:cNvSpPr>
          <p:nvPr>
            <p:ph type="dt" sz="half" idx="10"/>
          </p:nvPr>
        </p:nvSpPr>
        <p:spPr/>
        <p:txBody>
          <a:bodyPr/>
          <a:lstStyle/>
          <a:p>
            <a:fld id="{52E00B31-CE5B-C74A-9473-CC0FC23F8936}" type="datetimeFigureOut">
              <a:rPr lang="en-US" smtClean="0"/>
              <a:t>8/29/22</a:t>
            </a:fld>
            <a:endParaRPr lang="en-US"/>
          </a:p>
        </p:txBody>
      </p:sp>
      <p:sp>
        <p:nvSpPr>
          <p:cNvPr id="6" name="Footer Placeholder 5">
            <a:extLst>
              <a:ext uri="{FF2B5EF4-FFF2-40B4-BE49-F238E27FC236}">
                <a16:creationId xmlns:a16="http://schemas.microsoft.com/office/drawing/2014/main" id="{40CEE468-E861-C588-6B39-410123CA72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A79124-76A7-9B3A-1C59-E12250CD9277}"/>
              </a:ext>
            </a:extLst>
          </p:cNvPr>
          <p:cNvSpPr>
            <a:spLocks noGrp="1"/>
          </p:cNvSpPr>
          <p:nvPr>
            <p:ph type="sldNum" sz="quarter" idx="12"/>
          </p:nvPr>
        </p:nvSpPr>
        <p:spPr/>
        <p:txBody>
          <a:bodyPr/>
          <a:lstStyle/>
          <a:p>
            <a:fld id="{D2850EDA-5066-5744-8D5D-3B26ED3C4D12}" type="slidenum">
              <a:rPr lang="en-US" smtClean="0"/>
              <a:t>‹#›</a:t>
            </a:fld>
            <a:endParaRPr lang="en-US"/>
          </a:p>
        </p:txBody>
      </p:sp>
    </p:spTree>
    <p:extLst>
      <p:ext uri="{BB962C8B-B14F-4D97-AF65-F5344CB8AC3E}">
        <p14:creationId xmlns:p14="http://schemas.microsoft.com/office/powerpoint/2010/main" val="25848187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B36C3A-7FB8-1C38-6F8F-64C6C7EBA9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2BCAF66-EADF-7DD5-11EE-E48E1AC628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BEA1ED-DFF3-99D8-8C12-0FBAAD0F3C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E00B31-CE5B-C74A-9473-CC0FC23F8936}" type="datetimeFigureOut">
              <a:rPr lang="en-US" smtClean="0"/>
              <a:t>8/29/22</a:t>
            </a:fld>
            <a:endParaRPr lang="en-US"/>
          </a:p>
        </p:txBody>
      </p:sp>
      <p:sp>
        <p:nvSpPr>
          <p:cNvPr id="5" name="Footer Placeholder 4">
            <a:extLst>
              <a:ext uri="{FF2B5EF4-FFF2-40B4-BE49-F238E27FC236}">
                <a16:creationId xmlns:a16="http://schemas.microsoft.com/office/drawing/2014/main" id="{29D1F94D-5F0B-16A6-B722-32314D0A93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4063DD8-93C7-6212-FD01-6EE1A0092B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850EDA-5066-5744-8D5D-3B26ED3C4D12}" type="slidenum">
              <a:rPr lang="en-US" smtClean="0"/>
              <a:t>‹#›</a:t>
            </a:fld>
            <a:endParaRPr lang="en-US"/>
          </a:p>
        </p:txBody>
      </p:sp>
    </p:spTree>
    <p:extLst>
      <p:ext uri="{BB962C8B-B14F-4D97-AF65-F5344CB8AC3E}">
        <p14:creationId xmlns:p14="http://schemas.microsoft.com/office/powerpoint/2010/main" val="7022983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5928425-33D9-043D-4FE6-C6FE79FD07B1}"/>
              </a:ext>
            </a:extLst>
          </p:cNvPr>
          <p:cNvPicPr>
            <a:picLocks noChangeAspect="1"/>
          </p:cNvPicPr>
          <p:nvPr/>
        </p:nvPicPr>
        <p:blipFill>
          <a:blip r:embed="rId2"/>
          <a:srcRect/>
          <a:stretch/>
        </p:blipFill>
        <p:spPr>
          <a:xfrm>
            <a:off x="0" y="0"/>
            <a:ext cx="12192000" cy="7581899"/>
          </a:xfrm>
          <a:prstGeom prst="rect">
            <a:avLst/>
          </a:prstGeom>
        </p:spPr>
      </p:pic>
    </p:spTree>
    <p:extLst>
      <p:ext uri="{BB962C8B-B14F-4D97-AF65-F5344CB8AC3E}">
        <p14:creationId xmlns:p14="http://schemas.microsoft.com/office/powerpoint/2010/main" val="32053481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B1FC7F84-4C33-1744-6AD2-FAFCDC64C0A2}"/>
              </a:ext>
            </a:extLst>
          </p:cNvPr>
          <p:cNvSpPr txBox="1">
            <a:spLocks/>
          </p:cNvSpPr>
          <p:nvPr/>
        </p:nvSpPr>
        <p:spPr>
          <a:xfrm>
            <a:off x="3229232" y="2465130"/>
            <a:ext cx="9144000" cy="9638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Noto Sans" panose="020B0502040504020204" pitchFamily="34" charset="0"/>
              </a:rPr>
              <a:t>1. PREPARACIÓN</a:t>
            </a:r>
            <a:r>
              <a:rPr lang="en-US" sz="4800" b="1" dirty="0">
                <a:latin typeface="Noto Sans" panose="020B0502040504020204" pitchFamily="34" charset="0"/>
              </a:rPr>
              <a:t> </a:t>
            </a:r>
          </a:p>
        </p:txBody>
      </p:sp>
      <p:pic>
        <p:nvPicPr>
          <p:cNvPr id="18" name="Picture 17">
            <a:extLst>
              <a:ext uri="{FF2B5EF4-FFF2-40B4-BE49-F238E27FC236}">
                <a16:creationId xmlns:a16="http://schemas.microsoft.com/office/drawing/2014/main" id="{DA82F85C-E58F-E94B-12F9-48E62D6DA7E2}"/>
              </a:ext>
            </a:extLst>
          </p:cNvPr>
          <p:cNvPicPr>
            <a:picLocks noChangeAspect="1"/>
          </p:cNvPicPr>
          <p:nvPr/>
        </p:nvPicPr>
        <p:blipFill>
          <a:blip r:embed="rId2"/>
          <a:srcRect/>
          <a:stretch/>
        </p:blipFill>
        <p:spPr>
          <a:xfrm>
            <a:off x="8759" y="0"/>
            <a:ext cx="12648156" cy="9495968"/>
          </a:xfrm>
          <a:prstGeom prst="rect">
            <a:avLst/>
          </a:prstGeom>
        </p:spPr>
      </p:pic>
      <p:sp>
        <p:nvSpPr>
          <p:cNvPr id="19" name="Title 1">
            <a:extLst>
              <a:ext uri="{FF2B5EF4-FFF2-40B4-BE49-F238E27FC236}">
                <a16:creationId xmlns:a16="http://schemas.microsoft.com/office/drawing/2014/main" id="{7C8C51E8-A317-9097-71C7-C7B4A63F5C76}"/>
              </a:ext>
            </a:extLst>
          </p:cNvPr>
          <p:cNvSpPr txBox="1">
            <a:spLocks/>
          </p:cNvSpPr>
          <p:nvPr/>
        </p:nvSpPr>
        <p:spPr>
          <a:xfrm>
            <a:off x="1524000" y="3020544"/>
            <a:ext cx="9144000" cy="9638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b="1" dirty="0">
                <a:solidFill>
                  <a:schemeClr val="bg1"/>
                </a:solidFill>
                <a:latin typeface="Noto Sans" panose="020B0502040504020204" pitchFamily="34" charset="0"/>
              </a:rPr>
              <a:t>2. SIEMBRA</a:t>
            </a:r>
            <a:endParaRPr lang="en-US" sz="4800" b="1" dirty="0">
              <a:solidFill>
                <a:schemeClr val="bg1"/>
              </a:solidFill>
              <a:latin typeface="Noto Sans" panose="020B0502040504020204" pitchFamily="34" charset="0"/>
            </a:endParaRPr>
          </a:p>
        </p:txBody>
      </p:sp>
    </p:spTree>
    <p:extLst>
      <p:ext uri="{BB962C8B-B14F-4D97-AF65-F5344CB8AC3E}">
        <p14:creationId xmlns:p14="http://schemas.microsoft.com/office/powerpoint/2010/main" val="8418556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1EE6978-0FC2-C197-792E-FE7885BBF078}"/>
              </a:ext>
            </a:extLst>
          </p:cNvPr>
          <p:cNvSpPr txBox="1">
            <a:spLocks/>
          </p:cNvSpPr>
          <p:nvPr/>
        </p:nvSpPr>
        <p:spPr>
          <a:xfrm>
            <a:off x="990600" y="76977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sz="6000" b="1" dirty="0">
                <a:latin typeface="Noto Sans" panose="020B0502040504020204" pitchFamily="34" charset="0"/>
              </a:rPr>
              <a:t>Objetivos:</a:t>
            </a:r>
          </a:p>
        </p:txBody>
      </p:sp>
      <p:sp>
        <p:nvSpPr>
          <p:cNvPr id="5" name="Content Placeholder 10">
            <a:extLst>
              <a:ext uri="{FF2B5EF4-FFF2-40B4-BE49-F238E27FC236}">
                <a16:creationId xmlns:a16="http://schemas.microsoft.com/office/drawing/2014/main" id="{A44870AF-EB9F-20AC-B58E-980E436FAC43}"/>
              </a:ext>
            </a:extLst>
          </p:cNvPr>
          <p:cNvSpPr txBox="1">
            <a:spLocks/>
          </p:cNvSpPr>
          <p:nvPr/>
        </p:nvSpPr>
        <p:spPr>
          <a:xfrm>
            <a:off x="990600" y="19780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r>
              <a:rPr lang="es-US" dirty="0">
                <a:latin typeface="Futura Medium" panose="020B0602020204020303" pitchFamily="34" charset="-79"/>
                <a:cs typeface="Futura Medium" panose="020B0602020204020303" pitchFamily="34" charset="-79"/>
              </a:rPr>
              <a:t>Que los nuevos amigos que pasaron por la etapa de preparación, conozcan el amor de Jesús y su plan de salvación y se enamoren de él. </a:t>
            </a:r>
          </a:p>
          <a:p>
            <a:pPr marL="514350" indent="-514350">
              <a:buFont typeface="+mj-lt"/>
              <a:buAutoNum type="arabicPeriod"/>
            </a:pPr>
            <a:endParaRPr lang="es-US" dirty="0">
              <a:latin typeface="Futura Medium" panose="020B0602020204020303" pitchFamily="34" charset="-79"/>
              <a:cs typeface="Futura Medium" panose="020B0602020204020303" pitchFamily="34" charset="-79"/>
            </a:endParaRPr>
          </a:p>
          <a:p>
            <a:pPr marL="514350" indent="-514350">
              <a:buFont typeface="+mj-lt"/>
              <a:buAutoNum type="arabicPeriod"/>
            </a:pPr>
            <a:r>
              <a:rPr lang="es-ES" dirty="0">
                <a:latin typeface="Futura Medium" panose="020B0602020204020303" pitchFamily="34" charset="-79"/>
                <a:cs typeface="Futura Medium" panose="020B0602020204020303" pitchFamily="34" charset="-79"/>
              </a:rPr>
              <a:t>Que conozcan las enseñanzas de Jesús y su reino.</a:t>
            </a:r>
          </a:p>
          <a:p>
            <a:pPr marL="514350" indent="-514350">
              <a:buFont typeface="+mj-lt"/>
              <a:buAutoNum type="arabicPeriod"/>
            </a:pPr>
            <a:endParaRPr lang="es-US" dirty="0">
              <a:latin typeface="Futura Medium" panose="020B0602020204020303" pitchFamily="34" charset="-79"/>
              <a:cs typeface="Futura Medium" panose="020B0602020204020303" pitchFamily="34" charset="-79"/>
            </a:endParaRPr>
          </a:p>
          <a:p>
            <a:pPr marL="514350" indent="-514350">
              <a:buFont typeface="+mj-lt"/>
              <a:buAutoNum type="arabicPeriod"/>
            </a:pPr>
            <a:r>
              <a:rPr lang="es-ES" dirty="0">
                <a:latin typeface="Futura Medium" panose="020B0602020204020303" pitchFamily="34" charset="-79"/>
                <a:cs typeface="Futura Medium" panose="020B0602020204020303" pitchFamily="34" charset="-79"/>
              </a:rPr>
              <a:t>Que comiencen a tener una relación diaria con Jesús a través de la oración y el estudio de la Biblia.</a:t>
            </a:r>
            <a:endParaRPr lang="es-US" dirty="0">
              <a:latin typeface="Futura Medium" panose="020B0602020204020303" pitchFamily="34" charset="-79"/>
              <a:cs typeface="Futura Medium" panose="020B0602020204020303" pitchFamily="34" charset="-79"/>
            </a:endParaRPr>
          </a:p>
          <a:p>
            <a:pPr marL="0" indent="0">
              <a:buFont typeface="Arial" panose="020B0604020202020204" pitchFamily="34" charset="0"/>
              <a:buNone/>
            </a:pPr>
            <a:endParaRPr lang="es-US" dirty="0">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324264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 calcmode="lin" valueType="num">
                                      <p:cBhvr additive="base">
                                        <p:cTn id="19"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2183C80-D38D-B1C2-4A76-9B8F5DA891F0}"/>
              </a:ext>
            </a:extLst>
          </p:cNvPr>
          <p:cNvSpPr>
            <a:spLocks noGrp="1"/>
          </p:cNvSpPr>
          <p:nvPr>
            <p:ph idx="1"/>
          </p:nvPr>
        </p:nvSpPr>
        <p:spPr/>
        <p:txBody>
          <a:bodyPr/>
          <a:lstStyle/>
          <a:p>
            <a:r>
              <a:rPr lang="es-DO" dirty="0"/>
              <a:t>Que cada creyente que ya ha ganado la amistad de alguien, le comparta su testimonio de entrega a Jesús y le invite a estudiar la Biblia juntos.</a:t>
            </a:r>
          </a:p>
          <a:p>
            <a:r>
              <a:rPr lang="es-ES" dirty="0"/>
              <a:t>Que se comparta mensajes acerca de Jesús y sus enseñanzas y como vivir la vida Cristiana.</a:t>
            </a:r>
          </a:p>
          <a:p>
            <a:r>
              <a:rPr lang="es-ES" dirty="0"/>
              <a:t>Que el creyente sea un mentor del nuevo creyente y pueda influir en su vida espiritual y en tomar decisiones con Jesús.</a:t>
            </a:r>
            <a:endParaRPr lang="en-US" dirty="0"/>
          </a:p>
          <a:p>
            <a:endParaRPr lang="en-US" dirty="0"/>
          </a:p>
        </p:txBody>
      </p:sp>
      <p:sp>
        <p:nvSpPr>
          <p:cNvPr id="4" name="Title 1">
            <a:extLst>
              <a:ext uri="{FF2B5EF4-FFF2-40B4-BE49-F238E27FC236}">
                <a16:creationId xmlns:a16="http://schemas.microsoft.com/office/drawing/2014/main" id="{C379E47C-5DA3-4EE0-BEDD-8FE5B83049D0}"/>
              </a:ext>
            </a:extLst>
          </p:cNvPr>
          <p:cNvSpPr>
            <a:spLocks noGrp="1"/>
          </p:cNvSpPr>
          <p:nvPr>
            <p:ph type="title"/>
          </p:nvPr>
        </p:nvSpPr>
        <p:spPr>
          <a:xfrm>
            <a:off x="508046" y="1101448"/>
            <a:ext cx="7682459" cy="682585"/>
          </a:xfrm>
        </p:spPr>
        <p:txBody>
          <a:bodyPr>
            <a:normAutofit fontScale="90000"/>
          </a:bodyPr>
          <a:lstStyle/>
          <a:p>
            <a:r>
              <a:rPr lang="es-US" dirty="0">
                <a:latin typeface="Futura Medium" panose="020B0602020204020303" pitchFamily="34" charset="-79"/>
                <a:cs typeface="Futura Medium" panose="020B0602020204020303" pitchFamily="34" charset="-79"/>
              </a:rPr>
              <a:t>Métodos sugeridos:</a:t>
            </a:r>
          </a:p>
        </p:txBody>
      </p:sp>
    </p:spTree>
    <p:extLst>
      <p:ext uri="{BB962C8B-B14F-4D97-AF65-F5344CB8AC3E}">
        <p14:creationId xmlns:p14="http://schemas.microsoft.com/office/powerpoint/2010/main" val="39632302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0">
            <a:extLst>
              <a:ext uri="{FF2B5EF4-FFF2-40B4-BE49-F238E27FC236}">
                <a16:creationId xmlns:a16="http://schemas.microsoft.com/office/drawing/2014/main" id="{50636B2D-4310-13AC-0E09-645A18112C97}"/>
              </a:ext>
            </a:extLst>
          </p:cNvPr>
          <p:cNvSpPr>
            <a:spLocks noGrp="1"/>
          </p:cNvSpPr>
          <p:nvPr>
            <p:ph idx="1"/>
          </p:nvPr>
        </p:nvSpPr>
        <p:spPr>
          <a:xfrm>
            <a:off x="309088" y="1836700"/>
            <a:ext cx="9714875" cy="4646951"/>
          </a:xfrm>
        </p:spPr>
        <p:txBody>
          <a:bodyPr>
            <a:normAutofit/>
          </a:bodyPr>
          <a:lstStyle/>
          <a:p>
            <a:pPr marL="0" indent="0">
              <a:buNone/>
            </a:pPr>
            <a:endParaRPr lang="es-ES" sz="2400" dirty="0">
              <a:latin typeface="Noto Sans" panose="020B0502040504020204" pitchFamily="34" charset="0"/>
              <a:ea typeface="Noto Sans" panose="020B0502040504020204" pitchFamily="34" charset="0"/>
              <a:cs typeface="Noto Sans" panose="020B0502040504020204" pitchFamily="34" charset="0"/>
            </a:endParaRPr>
          </a:p>
          <a:p>
            <a:pPr lvl="1"/>
            <a:r>
              <a:rPr lang="es-DO" dirty="0"/>
              <a:t>Revista </a:t>
            </a:r>
            <a:r>
              <a:rPr lang="es-DO" i="1" dirty="0"/>
              <a:t>El Centinela</a:t>
            </a:r>
            <a:r>
              <a:rPr lang="es-DO" dirty="0"/>
              <a:t> con temas edificantes.</a:t>
            </a:r>
          </a:p>
          <a:p>
            <a:pPr marL="457200" lvl="1" indent="0">
              <a:buNone/>
            </a:pPr>
            <a:endParaRPr lang="es-DO" dirty="0"/>
          </a:p>
          <a:p>
            <a:pPr lvl="1"/>
            <a:r>
              <a:rPr lang="es-ES" dirty="0"/>
              <a:t>Libros de la </a:t>
            </a:r>
            <a:r>
              <a:rPr lang="es-ES" dirty="0" err="1"/>
              <a:t>Pacific</a:t>
            </a:r>
            <a:r>
              <a:rPr lang="es-ES" dirty="0"/>
              <a:t> </a:t>
            </a:r>
            <a:r>
              <a:rPr lang="es-ES" dirty="0" err="1"/>
              <a:t>Press</a:t>
            </a:r>
            <a:r>
              <a:rPr lang="es-ES" dirty="0"/>
              <a:t> que ayuden a la persona a conocer a Jesús y sus enseñanzas.</a:t>
            </a:r>
          </a:p>
          <a:p>
            <a:pPr marL="457200" lvl="1" indent="0">
              <a:buNone/>
            </a:pPr>
            <a:endParaRPr lang="es-ES" dirty="0"/>
          </a:p>
          <a:p>
            <a:pPr lvl="1"/>
            <a:r>
              <a:rPr lang="es-ES" dirty="0">
                <a:ea typeface="Noto Sans" panose="020B0502040504020204" pitchFamily="34" charset="0"/>
                <a:cs typeface="Noto Sans" panose="020B0502040504020204" pitchFamily="34" charset="0"/>
              </a:rPr>
              <a:t>Estudios bíblicos </a:t>
            </a:r>
            <a:r>
              <a:rPr lang="es-ES" dirty="0" err="1">
                <a:ea typeface="Noto Sans" panose="020B0502040504020204" pitchFamily="34" charset="0"/>
                <a:cs typeface="Noto Sans" panose="020B0502040504020204" pitchFamily="34" charset="0"/>
              </a:rPr>
              <a:t>Cristocéntricos</a:t>
            </a:r>
            <a:r>
              <a:rPr lang="es-ES" dirty="0">
                <a:ea typeface="Noto Sans" panose="020B0502040504020204" pitchFamily="34" charset="0"/>
                <a:cs typeface="Noto Sans" panose="020B0502040504020204" pitchFamily="34" charset="0"/>
              </a:rPr>
              <a:t> </a:t>
            </a:r>
          </a:p>
          <a:p>
            <a:pPr lvl="1"/>
            <a:endParaRPr lang="es-ES" dirty="0">
              <a:latin typeface="Noto Sans" panose="020B0502040504020204" pitchFamily="34" charset="0"/>
              <a:ea typeface="Noto Sans" panose="020B0502040504020204" pitchFamily="34" charset="0"/>
              <a:cs typeface="Noto Sans" panose="020B0502040504020204" pitchFamily="34" charset="0"/>
            </a:endParaRPr>
          </a:p>
          <a:p>
            <a:pPr lvl="1"/>
            <a:endParaRPr lang="es-ES" dirty="0">
              <a:latin typeface="Noto Sans" panose="020B0502040504020204" pitchFamily="34" charset="0"/>
              <a:ea typeface="Noto Sans" panose="020B0502040504020204" pitchFamily="34" charset="0"/>
              <a:cs typeface="Noto Sans" panose="020B0502040504020204" pitchFamily="34" charset="0"/>
            </a:endParaRPr>
          </a:p>
          <a:p>
            <a:pPr lvl="1"/>
            <a:endParaRPr lang="es-ES" dirty="0">
              <a:latin typeface="Noto Sans" panose="020B0502040504020204" pitchFamily="34" charset="0"/>
              <a:ea typeface="Noto Sans" panose="020B0502040504020204" pitchFamily="34" charset="0"/>
              <a:cs typeface="Noto Sans" panose="020B0502040504020204" pitchFamily="34" charset="0"/>
            </a:endParaRPr>
          </a:p>
          <a:p>
            <a:pPr lvl="1"/>
            <a:endParaRPr lang="es-US" dirty="0">
              <a:latin typeface="Noto Sans" panose="020B0502040504020204" pitchFamily="34" charset="0"/>
              <a:ea typeface="Noto Sans" panose="020B0502040504020204" pitchFamily="34" charset="0"/>
              <a:cs typeface="Noto Sans" panose="020B0502040504020204" pitchFamily="34" charset="0"/>
            </a:endParaRPr>
          </a:p>
          <a:p>
            <a:pPr marL="457200" lvl="1" indent="0">
              <a:buNone/>
            </a:pPr>
            <a:endParaRPr lang="es-US" dirty="0">
              <a:latin typeface="Noto Sans" panose="020B0502040504020204" pitchFamily="34" charset="0"/>
              <a:ea typeface="Noto Sans" panose="020B0502040504020204" pitchFamily="34" charset="0"/>
              <a:cs typeface="Noto Sans" panose="020B0502040504020204" pitchFamily="34" charset="0"/>
            </a:endParaRPr>
          </a:p>
          <a:p>
            <a:pPr lvl="0"/>
            <a:endParaRPr lang="en-US" sz="2400" dirty="0">
              <a:latin typeface="Noto Sans" panose="020B0502040504020204" pitchFamily="34" charset="0"/>
            </a:endParaRPr>
          </a:p>
        </p:txBody>
      </p:sp>
      <p:sp>
        <p:nvSpPr>
          <p:cNvPr id="5" name="Title 1">
            <a:extLst>
              <a:ext uri="{FF2B5EF4-FFF2-40B4-BE49-F238E27FC236}">
                <a16:creationId xmlns:a16="http://schemas.microsoft.com/office/drawing/2014/main" id="{30B60D54-99FF-90B4-FB76-79DB6E56C9CF}"/>
              </a:ext>
            </a:extLst>
          </p:cNvPr>
          <p:cNvSpPr>
            <a:spLocks noGrp="1"/>
          </p:cNvSpPr>
          <p:nvPr>
            <p:ph type="title"/>
          </p:nvPr>
        </p:nvSpPr>
        <p:spPr>
          <a:xfrm>
            <a:off x="974647" y="1154115"/>
            <a:ext cx="8087194" cy="682585"/>
          </a:xfrm>
        </p:spPr>
        <p:txBody>
          <a:bodyPr>
            <a:normAutofit fontScale="90000"/>
          </a:bodyPr>
          <a:lstStyle/>
          <a:p>
            <a:r>
              <a:rPr lang="es-US" dirty="0">
                <a:latin typeface="Futura Medium" panose="020B0602020204020303" pitchFamily="34" charset="-79"/>
                <a:cs typeface="Futura Medium" panose="020B0602020204020303" pitchFamily="34" charset="-79"/>
              </a:rPr>
              <a:t>Recursos:</a:t>
            </a:r>
          </a:p>
        </p:txBody>
      </p:sp>
    </p:spTree>
    <p:extLst>
      <p:ext uri="{BB962C8B-B14F-4D97-AF65-F5344CB8AC3E}">
        <p14:creationId xmlns:p14="http://schemas.microsoft.com/office/powerpoint/2010/main" val="1216589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 calcmode="lin" valueType="num">
                                      <p:cBhvr additive="base">
                                        <p:cTn id="1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anim calcmode="lin" valueType="num">
                                      <p:cBhvr additive="base">
                                        <p:cTn id="19"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2183C80-D38D-B1C2-4A76-9B8F5DA891F0}"/>
              </a:ext>
            </a:extLst>
          </p:cNvPr>
          <p:cNvSpPr>
            <a:spLocks noGrp="1"/>
          </p:cNvSpPr>
          <p:nvPr>
            <p:ph idx="1"/>
          </p:nvPr>
        </p:nvSpPr>
        <p:spPr>
          <a:xfrm>
            <a:off x="838200" y="1993791"/>
            <a:ext cx="10515600" cy="4351338"/>
          </a:xfrm>
        </p:spPr>
        <p:txBody>
          <a:bodyPr/>
          <a:lstStyle/>
          <a:p>
            <a:r>
              <a:rPr lang="es-ES" dirty="0"/>
              <a:t>Seminarios y estudios bíblicos acerca de Jesús y sus enseñanzas aplicados a la vida actual.</a:t>
            </a:r>
          </a:p>
          <a:p>
            <a:pPr marL="0" indent="0">
              <a:buNone/>
            </a:pPr>
            <a:endParaRPr lang="es-ES" dirty="0"/>
          </a:p>
          <a:p>
            <a:r>
              <a:rPr lang="es-ES" dirty="0"/>
              <a:t>Seminarios sobre cómo depender de Dios a través de la oración y el estudio de la Biblia.</a:t>
            </a:r>
          </a:p>
          <a:p>
            <a:pPr marL="0" indent="0">
              <a:buNone/>
            </a:pPr>
            <a:endParaRPr lang="es-ES" dirty="0"/>
          </a:p>
          <a:p>
            <a:r>
              <a:rPr lang="es-ES" dirty="0"/>
              <a:t>Seminario de cómo obtener victoria en los problemas y las dificultades que vendrán.</a:t>
            </a:r>
          </a:p>
          <a:p>
            <a:endParaRPr lang="en-US" dirty="0"/>
          </a:p>
          <a:p>
            <a:endParaRPr lang="en-US" dirty="0"/>
          </a:p>
        </p:txBody>
      </p:sp>
      <p:sp>
        <p:nvSpPr>
          <p:cNvPr id="2" name="Title 1">
            <a:extLst>
              <a:ext uri="{FF2B5EF4-FFF2-40B4-BE49-F238E27FC236}">
                <a16:creationId xmlns:a16="http://schemas.microsoft.com/office/drawing/2014/main" id="{60A5F7D0-544C-252F-988B-D499BC5F7988}"/>
              </a:ext>
            </a:extLst>
          </p:cNvPr>
          <p:cNvSpPr txBox="1">
            <a:spLocks/>
          </p:cNvSpPr>
          <p:nvPr/>
        </p:nvSpPr>
        <p:spPr>
          <a:xfrm>
            <a:off x="1103185" y="1021229"/>
            <a:ext cx="8901035" cy="69008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US" dirty="0">
                <a:latin typeface="Futura Medium" panose="020B0602020204020303" pitchFamily="34" charset="-79"/>
                <a:cs typeface="Futura Medium" panose="020B0602020204020303" pitchFamily="34" charset="-79"/>
              </a:rPr>
              <a:t>Seminarios para no adventistas:</a:t>
            </a:r>
          </a:p>
        </p:txBody>
      </p:sp>
    </p:spTree>
    <p:extLst>
      <p:ext uri="{BB962C8B-B14F-4D97-AF65-F5344CB8AC3E}">
        <p14:creationId xmlns:p14="http://schemas.microsoft.com/office/powerpoint/2010/main" val="32578318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0">
            <a:extLst>
              <a:ext uri="{FF2B5EF4-FFF2-40B4-BE49-F238E27FC236}">
                <a16:creationId xmlns:a16="http://schemas.microsoft.com/office/drawing/2014/main" id="{C0BF85C7-1E31-E15A-B606-E6ECFD93C254}"/>
              </a:ext>
            </a:extLst>
          </p:cNvPr>
          <p:cNvSpPr>
            <a:spLocks noGrp="1"/>
          </p:cNvSpPr>
          <p:nvPr>
            <p:ph idx="1"/>
          </p:nvPr>
        </p:nvSpPr>
        <p:spPr>
          <a:xfrm>
            <a:off x="814860" y="1791122"/>
            <a:ext cx="10454501" cy="4976734"/>
          </a:xfrm>
        </p:spPr>
        <p:txBody>
          <a:bodyPr>
            <a:normAutofit/>
          </a:bodyPr>
          <a:lstStyle/>
          <a:p>
            <a:pPr marL="0" indent="0">
              <a:buNone/>
            </a:pPr>
            <a:endParaRPr lang="es-ES" sz="3200" dirty="0"/>
          </a:p>
          <a:p>
            <a:pPr lvl="1"/>
            <a:r>
              <a:rPr lang="es-DO" sz="2800" dirty="0"/>
              <a:t>Se recomienda que se haga un Ministerio de Mentoría en lo cual se anima a los hermanos a ser mentores de sus amigos, compartiendo los talentos y las habilidades que ellos tienen. </a:t>
            </a:r>
          </a:p>
          <a:p>
            <a:pPr marL="457200" lvl="1" indent="0">
              <a:buNone/>
            </a:pPr>
            <a:endParaRPr lang="es-ES" sz="3600" dirty="0"/>
          </a:p>
          <a:p>
            <a:pPr lvl="1"/>
            <a:r>
              <a:rPr lang="es-DO" sz="2800" dirty="0"/>
              <a:t>Capacitar a cada departamento para que se transforme en un vínculo de atracción, en lo cual cada departamento de la iglesia desarrolle programas para la comunidad que tengan el propósito de suplir las necesidades</a:t>
            </a:r>
            <a:r>
              <a:rPr lang="en-US" sz="2800" dirty="0">
                <a:effectLst/>
              </a:rPr>
              <a:t> de </a:t>
            </a:r>
            <a:r>
              <a:rPr lang="en-US" sz="2800" dirty="0" err="1">
                <a:effectLst/>
              </a:rPr>
              <a:t>ellos</a:t>
            </a:r>
            <a:r>
              <a:rPr lang="en-US" sz="2800" dirty="0">
                <a:effectLst/>
              </a:rPr>
              <a:t>.</a:t>
            </a:r>
            <a:endParaRPr lang="en-US" sz="2800" dirty="0"/>
          </a:p>
        </p:txBody>
      </p:sp>
      <p:sp>
        <p:nvSpPr>
          <p:cNvPr id="5" name="Title 1">
            <a:extLst>
              <a:ext uri="{FF2B5EF4-FFF2-40B4-BE49-F238E27FC236}">
                <a16:creationId xmlns:a16="http://schemas.microsoft.com/office/drawing/2014/main" id="{C857F6CB-6620-CD71-1A5F-17D90D884EC3}"/>
              </a:ext>
            </a:extLst>
          </p:cNvPr>
          <p:cNvSpPr>
            <a:spLocks noGrp="1"/>
          </p:cNvSpPr>
          <p:nvPr>
            <p:ph type="title"/>
          </p:nvPr>
        </p:nvSpPr>
        <p:spPr>
          <a:xfrm>
            <a:off x="814861" y="1101041"/>
            <a:ext cx="9997456" cy="690081"/>
          </a:xfrm>
        </p:spPr>
        <p:txBody>
          <a:bodyPr>
            <a:normAutofit fontScale="90000"/>
          </a:bodyPr>
          <a:lstStyle/>
          <a:p>
            <a:r>
              <a:rPr lang="es-US" dirty="0">
                <a:latin typeface="Futura Medium" panose="020B0602020204020303" pitchFamily="34" charset="-79"/>
                <a:cs typeface="Futura Medium" panose="020B0602020204020303" pitchFamily="34" charset="-79"/>
              </a:rPr>
              <a:t>Capacitación para adventistas:</a:t>
            </a:r>
          </a:p>
        </p:txBody>
      </p:sp>
    </p:spTree>
    <p:extLst>
      <p:ext uri="{BB962C8B-B14F-4D97-AF65-F5344CB8AC3E}">
        <p14:creationId xmlns:p14="http://schemas.microsoft.com/office/powerpoint/2010/main" val="19755520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B1FC7F84-4C33-1744-6AD2-FAFCDC64C0A2}"/>
              </a:ext>
            </a:extLst>
          </p:cNvPr>
          <p:cNvSpPr txBox="1">
            <a:spLocks/>
          </p:cNvSpPr>
          <p:nvPr/>
        </p:nvSpPr>
        <p:spPr>
          <a:xfrm>
            <a:off x="3229232" y="2465130"/>
            <a:ext cx="9144000" cy="9638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Noto Sans" panose="020B0502040504020204" pitchFamily="34" charset="0"/>
              </a:rPr>
              <a:t>1. PREPARACIÓN</a:t>
            </a:r>
            <a:r>
              <a:rPr lang="en-US" sz="4800" b="1" dirty="0">
                <a:latin typeface="Noto Sans" panose="020B0502040504020204" pitchFamily="34" charset="0"/>
              </a:rPr>
              <a:t> </a:t>
            </a:r>
          </a:p>
        </p:txBody>
      </p:sp>
      <p:pic>
        <p:nvPicPr>
          <p:cNvPr id="18" name="Picture 17">
            <a:extLst>
              <a:ext uri="{FF2B5EF4-FFF2-40B4-BE49-F238E27FC236}">
                <a16:creationId xmlns:a16="http://schemas.microsoft.com/office/drawing/2014/main" id="{DA82F85C-E58F-E94B-12F9-48E62D6DA7E2}"/>
              </a:ext>
            </a:extLst>
          </p:cNvPr>
          <p:cNvPicPr>
            <a:picLocks noChangeAspect="1"/>
          </p:cNvPicPr>
          <p:nvPr/>
        </p:nvPicPr>
        <p:blipFill>
          <a:blip r:embed="rId2"/>
          <a:srcRect/>
          <a:stretch/>
        </p:blipFill>
        <p:spPr>
          <a:xfrm>
            <a:off x="0" y="-228600"/>
            <a:ext cx="12648156" cy="9495968"/>
          </a:xfrm>
          <a:prstGeom prst="rect">
            <a:avLst/>
          </a:prstGeom>
        </p:spPr>
      </p:pic>
      <p:sp>
        <p:nvSpPr>
          <p:cNvPr id="19" name="Title 1">
            <a:extLst>
              <a:ext uri="{FF2B5EF4-FFF2-40B4-BE49-F238E27FC236}">
                <a16:creationId xmlns:a16="http://schemas.microsoft.com/office/drawing/2014/main" id="{7C8C51E8-A317-9097-71C7-C7B4A63F5C76}"/>
              </a:ext>
            </a:extLst>
          </p:cNvPr>
          <p:cNvSpPr txBox="1">
            <a:spLocks/>
          </p:cNvSpPr>
          <p:nvPr/>
        </p:nvSpPr>
        <p:spPr>
          <a:xfrm>
            <a:off x="2621103" y="2947065"/>
            <a:ext cx="9144000" cy="9638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4000" b="1" dirty="0">
                <a:solidFill>
                  <a:schemeClr val="bg1"/>
                </a:solidFill>
                <a:latin typeface="Noto Sans" panose="020B0502040504020204" pitchFamily="34" charset="0"/>
              </a:rPr>
              <a:t>3. CRECIMIENTO</a:t>
            </a:r>
          </a:p>
        </p:txBody>
      </p:sp>
    </p:spTree>
    <p:extLst>
      <p:ext uri="{BB962C8B-B14F-4D97-AF65-F5344CB8AC3E}">
        <p14:creationId xmlns:p14="http://schemas.microsoft.com/office/powerpoint/2010/main" val="40747989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73EC519-1EF1-A628-9995-AB43BA1BDCE8}"/>
              </a:ext>
            </a:extLst>
          </p:cNvPr>
          <p:cNvSpPr txBox="1">
            <a:spLocks/>
          </p:cNvSpPr>
          <p:nvPr/>
        </p:nvSpPr>
        <p:spPr>
          <a:xfrm>
            <a:off x="838200" y="76797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b="1" dirty="0" err="1">
                <a:latin typeface="Noto Sans" panose="020B0502040504020204" pitchFamily="34" charset="0"/>
              </a:rPr>
              <a:t>Objetivos</a:t>
            </a:r>
            <a:r>
              <a:rPr lang="en-US" sz="6000" b="1" dirty="0">
                <a:latin typeface="Noto Sans" panose="020B0502040504020204" pitchFamily="34" charset="0"/>
              </a:rPr>
              <a:t>:</a:t>
            </a:r>
          </a:p>
        </p:txBody>
      </p:sp>
      <p:sp>
        <p:nvSpPr>
          <p:cNvPr id="5" name="Content Placeholder 10">
            <a:extLst>
              <a:ext uri="{FF2B5EF4-FFF2-40B4-BE49-F238E27FC236}">
                <a16:creationId xmlns:a16="http://schemas.microsoft.com/office/drawing/2014/main" id="{E79FFBF2-078C-01BE-F63A-1365F55A3176}"/>
              </a:ext>
            </a:extLst>
          </p:cNvPr>
          <p:cNvSpPr txBox="1">
            <a:spLocks/>
          </p:cNvSpPr>
          <p:nvPr/>
        </p:nvSpPr>
        <p:spPr>
          <a:xfrm>
            <a:off x="914400" y="2093542"/>
            <a:ext cx="9648497" cy="3798738"/>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r>
              <a:rPr lang="es-US" sz="3200" dirty="0">
                <a:latin typeface="Futura Medium" panose="020B0602020204020303" pitchFamily="34" charset="-79"/>
                <a:cs typeface="Futura Medium" panose="020B0602020204020303" pitchFamily="34" charset="-79"/>
              </a:rPr>
              <a:t>Que los amigos, que pasaron por la etapa de siembra, puedan aumentar su experiencia con Dios y su conocimiento de Jesús, sus enseñanzas y su reino. </a:t>
            </a:r>
          </a:p>
          <a:p>
            <a:pPr marL="514350" indent="-514350">
              <a:buFont typeface="+mj-lt"/>
              <a:buAutoNum type="arabicPeriod"/>
            </a:pPr>
            <a:endParaRPr lang="es-US" sz="3200" dirty="0">
              <a:latin typeface="Futura Medium" panose="020B0602020204020303" pitchFamily="34" charset="-79"/>
              <a:cs typeface="Futura Medium" panose="020B0602020204020303" pitchFamily="34" charset="-79"/>
            </a:endParaRPr>
          </a:p>
          <a:p>
            <a:pPr marL="514350" indent="-514350">
              <a:buFont typeface="+mj-lt"/>
              <a:buAutoNum type="arabicPeriod"/>
            </a:pPr>
            <a:r>
              <a:rPr lang="es-US" sz="3200" dirty="0">
                <a:latin typeface="Futura Medium" panose="020B0602020204020303" pitchFamily="34" charset="-79"/>
                <a:cs typeface="Futura Medium" panose="020B0602020204020303" pitchFamily="34" charset="-79"/>
              </a:rPr>
              <a:t>Que encuentren en la iglesia un círculo de amistad y compañerismo.</a:t>
            </a:r>
          </a:p>
          <a:p>
            <a:pPr marL="514350" indent="-514350">
              <a:buFont typeface="+mj-lt"/>
              <a:buAutoNum type="arabicPeriod"/>
            </a:pPr>
            <a:endParaRPr lang="es-US" dirty="0"/>
          </a:p>
          <a:p>
            <a:pPr marL="514350" indent="-514350">
              <a:buFont typeface="+mj-lt"/>
              <a:buAutoNum type="arabicPeriod"/>
            </a:pPr>
            <a:r>
              <a:rPr lang="es-US" sz="3200" dirty="0">
                <a:latin typeface="Futura Medium" panose="020B0602020204020303" pitchFamily="34" charset="-79"/>
                <a:cs typeface="Futura Medium" panose="020B0602020204020303" pitchFamily="34" charset="-79"/>
              </a:rPr>
              <a:t>Que comiencen a vencer oyendo la voz del Espíritu Santo.</a:t>
            </a:r>
          </a:p>
          <a:p>
            <a:pPr marL="514350" indent="-514350">
              <a:buFont typeface="+mj-lt"/>
              <a:buAutoNum type="arabicPeriod"/>
            </a:pPr>
            <a:endParaRPr lang="es-US" sz="3200" dirty="0">
              <a:latin typeface="Futura Medium" panose="020B0602020204020303" pitchFamily="34" charset="-79"/>
              <a:cs typeface="Futura Medium" panose="020B0602020204020303" pitchFamily="34" charset="-79"/>
            </a:endParaRPr>
          </a:p>
          <a:p>
            <a:pPr marL="514350" indent="-514350">
              <a:buFont typeface="+mj-lt"/>
              <a:buAutoNum type="arabicPeriod"/>
            </a:pPr>
            <a:r>
              <a:rPr lang="es-US" sz="3200" dirty="0">
                <a:latin typeface="Futura Medium" panose="020B0602020204020303" pitchFamily="34" charset="-79"/>
                <a:cs typeface="Futura Medium" panose="020B0602020204020303" pitchFamily="34" charset="-79"/>
              </a:rPr>
              <a:t>Que comiencen a testificar lo aprendido y lo vivido.</a:t>
            </a:r>
          </a:p>
          <a:p>
            <a:pPr marL="0" indent="0">
              <a:buFont typeface="Arial" panose="020B0604020202020204" pitchFamily="34" charset="0"/>
              <a:buNone/>
            </a:pPr>
            <a:endParaRPr lang="es-US" sz="3200" dirty="0">
              <a:latin typeface="Futura Medium" panose="020B0602020204020303" pitchFamily="34" charset="-79"/>
              <a:cs typeface="Futura Medium" panose="020B0602020204020303" pitchFamily="34" charset="-79"/>
            </a:endParaRPr>
          </a:p>
          <a:p>
            <a:endParaRPr lang="en-US" dirty="0">
              <a:latin typeface="Noto Sans" panose="020B0502040504020204" pitchFamily="34" charset="0"/>
            </a:endParaRPr>
          </a:p>
        </p:txBody>
      </p:sp>
    </p:spTree>
    <p:extLst>
      <p:ext uri="{BB962C8B-B14F-4D97-AF65-F5344CB8AC3E}">
        <p14:creationId xmlns:p14="http://schemas.microsoft.com/office/powerpoint/2010/main" val="1619108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 calcmode="lin" valueType="num">
                                      <p:cBhvr additive="base">
                                        <p:cTn id="19"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anim calcmode="lin" valueType="num">
                                      <p:cBhvr additive="base">
                                        <p:cTn id="25"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C8E537C-7A28-26FD-5F0D-852FEC261ADE}"/>
              </a:ext>
            </a:extLst>
          </p:cNvPr>
          <p:cNvSpPr>
            <a:spLocks noGrp="1"/>
          </p:cNvSpPr>
          <p:nvPr>
            <p:ph idx="1"/>
          </p:nvPr>
        </p:nvSpPr>
        <p:spPr/>
        <p:txBody>
          <a:bodyPr>
            <a:normAutofit/>
          </a:bodyPr>
          <a:lstStyle/>
          <a:p>
            <a:pPr lvl="1"/>
            <a:r>
              <a:rPr lang="es-ES" sz="3200" dirty="0"/>
              <a:t>Que el nuevo creyente haga parte de un grupo pequeño de confraternización y estudio bíblico.</a:t>
            </a:r>
          </a:p>
          <a:p>
            <a:pPr marL="457200" lvl="1" indent="0">
              <a:buNone/>
            </a:pPr>
            <a:endParaRPr lang="es-ES" sz="3200" dirty="0"/>
          </a:p>
          <a:p>
            <a:pPr lvl="1"/>
            <a:r>
              <a:rPr lang="es-ES" sz="3200" dirty="0"/>
              <a:t>Tener programas y actividades para fomentar el estudio de la Biblia.</a:t>
            </a:r>
          </a:p>
          <a:p>
            <a:pPr marL="457200" lvl="1" indent="0">
              <a:buNone/>
            </a:pPr>
            <a:endParaRPr lang="es-US" sz="3200" dirty="0"/>
          </a:p>
          <a:p>
            <a:pPr lvl="1"/>
            <a:r>
              <a:rPr lang="es-ES" sz="3200" dirty="0"/>
              <a:t>Dinámica de parejas. De dos en dos (nuevos conversos con quienes tienen experiencia)</a:t>
            </a:r>
            <a:endParaRPr lang="es-US" sz="3200" dirty="0"/>
          </a:p>
          <a:p>
            <a:endParaRPr lang="en-US" dirty="0"/>
          </a:p>
        </p:txBody>
      </p:sp>
      <p:sp>
        <p:nvSpPr>
          <p:cNvPr id="4" name="Title 1">
            <a:extLst>
              <a:ext uri="{FF2B5EF4-FFF2-40B4-BE49-F238E27FC236}">
                <a16:creationId xmlns:a16="http://schemas.microsoft.com/office/drawing/2014/main" id="{C43311F9-A035-21CB-C4D7-F68C5E84BEAF}"/>
              </a:ext>
            </a:extLst>
          </p:cNvPr>
          <p:cNvSpPr>
            <a:spLocks noGrp="1"/>
          </p:cNvSpPr>
          <p:nvPr>
            <p:ph type="title"/>
          </p:nvPr>
        </p:nvSpPr>
        <p:spPr>
          <a:xfrm>
            <a:off x="838200" y="775028"/>
            <a:ext cx="10515600" cy="1325563"/>
          </a:xfrm>
        </p:spPr>
        <p:txBody>
          <a:bodyPr>
            <a:normAutofit/>
          </a:bodyPr>
          <a:lstStyle/>
          <a:p>
            <a:r>
              <a:rPr lang="es-US" dirty="0">
                <a:latin typeface="Futura Medium" panose="020B0602020204020303" pitchFamily="34" charset="-79"/>
                <a:cs typeface="Futura Medium" panose="020B0602020204020303" pitchFamily="34" charset="-79"/>
              </a:rPr>
              <a:t>Métodos sugeridos:</a:t>
            </a:r>
          </a:p>
        </p:txBody>
      </p:sp>
    </p:spTree>
    <p:extLst>
      <p:ext uri="{BB962C8B-B14F-4D97-AF65-F5344CB8AC3E}">
        <p14:creationId xmlns:p14="http://schemas.microsoft.com/office/powerpoint/2010/main" val="9484872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DA4D39-8828-998A-0AA0-76FB2922DF9E}"/>
              </a:ext>
            </a:extLst>
          </p:cNvPr>
          <p:cNvSpPr>
            <a:spLocks noGrp="1"/>
          </p:cNvSpPr>
          <p:nvPr>
            <p:ph idx="1"/>
          </p:nvPr>
        </p:nvSpPr>
        <p:spPr/>
        <p:txBody>
          <a:bodyPr/>
          <a:lstStyle/>
          <a:p>
            <a:pPr lvl="1"/>
            <a:r>
              <a:rPr lang="es-ES" sz="3200" dirty="0"/>
              <a:t>Programas intencionales de discipulado. </a:t>
            </a:r>
          </a:p>
          <a:p>
            <a:pPr marL="457200" lvl="1" indent="0">
              <a:buNone/>
            </a:pPr>
            <a:endParaRPr lang="es-US" sz="3200" dirty="0"/>
          </a:p>
          <a:p>
            <a:pPr lvl="1"/>
            <a:r>
              <a:rPr lang="es-ES" sz="3200" dirty="0"/>
              <a:t>Retiros espirituales, personales, familiares y grupales.</a:t>
            </a:r>
          </a:p>
          <a:p>
            <a:pPr marL="457200" lvl="1" indent="0">
              <a:buNone/>
            </a:pPr>
            <a:endParaRPr lang="es-US" sz="3200" dirty="0"/>
          </a:p>
          <a:p>
            <a:pPr lvl="1"/>
            <a:r>
              <a:rPr lang="es-ES" sz="3200" dirty="0"/>
              <a:t>Reactivación y misión de la Escuela Sabática.</a:t>
            </a:r>
          </a:p>
          <a:p>
            <a:pPr marL="457200" lvl="1" indent="0">
              <a:buNone/>
            </a:pPr>
            <a:endParaRPr lang="es-US" sz="3200" dirty="0"/>
          </a:p>
          <a:p>
            <a:pPr lvl="1"/>
            <a:r>
              <a:rPr lang="es-ES" sz="3200" dirty="0"/>
              <a:t>Dinámicas creativas del estudio de la Lección de E.S.</a:t>
            </a:r>
            <a:endParaRPr lang="es-US" sz="3200" dirty="0"/>
          </a:p>
          <a:p>
            <a:endParaRPr lang="en-US" dirty="0"/>
          </a:p>
        </p:txBody>
      </p:sp>
    </p:spTree>
    <p:extLst>
      <p:ext uri="{BB962C8B-B14F-4D97-AF65-F5344CB8AC3E}">
        <p14:creationId xmlns:p14="http://schemas.microsoft.com/office/powerpoint/2010/main" val="19486477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B1FC7F84-4C33-1744-6AD2-FAFCDC64C0A2}"/>
              </a:ext>
            </a:extLst>
          </p:cNvPr>
          <p:cNvSpPr txBox="1">
            <a:spLocks/>
          </p:cNvSpPr>
          <p:nvPr/>
        </p:nvSpPr>
        <p:spPr>
          <a:xfrm>
            <a:off x="3229232" y="2465130"/>
            <a:ext cx="9144000" cy="9638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Noto Sans" panose="020B0502040504020204" pitchFamily="34" charset="0"/>
              </a:rPr>
              <a:t>1. PREPARACIÓN</a:t>
            </a:r>
            <a:r>
              <a:rPr lang="en-US" sz="4800" b="1" dirty="0">
                <a:latin typeface="Noto Sans" panose="020B0502040504020204" pitchFamily="34" charset="0"/>
              </a:rPr>
              <a:t> </a:t>
            </a:r>
          </a:p>
        </p:txBody>
      </p:sp>
      <p:pic>
        <p:nvPicPr>
          <p:cNvPr id="18" name="Picture 17">
            <a:extLst>
              <a:ext uri="{FF2B5EF4-FFF2-40B4-BE49-F238E27FC236}">
                <a16:creationId xmlns:a16="http://schemas.microsoft.com/office/drawing/2014/main" id="{DA82F85C-E58F-E94B-12F9-48E62D6DA7E2}"/>
              </a:ext>
            </a:extLst>
          </p:cNvPr>
          <p:cNvPicPr>
            <a:picLocks noChangeAspect="1"/>
          </p:cNvPicPr>
          <p:nvPr/>
        </p:nvPicPr>
        <p:blipFill>
          <a:blip r:embed="rId2"/>
          <a:srcRect/>
          <a:stretch/>
        </p:blipFill>
        <p:spPr>
          <a:xfrm>
            <a:off x="0" y="-212272"/>
            <a:ext cx="12648156" cy="9495968"/>
          </a:xfrm>
          <a:prstGeom prst="rect">
            <a:avLst/>
          </a:prstGeom>
        </p:spPr>
      </p:pic>
      <p:sp>
        <p:nvSpPr>
          <p:cNvPr id="19" name="Title 1">
            <a:extLst>
              <a:ext uri="{FF2B5EF4-FFF2-40B4-BE49-F238E27FC236}">
                <a16:creationId xmlns:a16="http://schemas.microsoft.com/office/drawing/2014/main" id="{7C8C51E8-A317-9097-71C7-C7B4A63F5C76}"/>
              </a:ext>
            </a:extLst>
          </p:cNvPr>
          <p:cNvSpPr txBox="1">
            <a:spLocks/>
          </p:cNvSpPr>
          <p:nvPr/>
        </p:nvSpPr>
        <p:spPr>
          <a:xfrm>
            <a:off x="2374049" y="2947065"/>
            <a:ext cx="9144000" cy="9638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4000" b="1" dirty="0">
                <a:solidFill>
                  <a:schemeClr val="bg1"/>
                </a:solidFill>
                <a:latin typeface="Noto Sans" panose="020B0502040504020204" pitchFamily="34" charset="0"/>
              </a:rPr>
              <a:t>1. PREPARACIÓN </a:t>
            </a:r>
          </a:p>
        </p:txBody>
      </p:sp>
    </p:spTree>
    <p:extLst>
      <p:ext uri="{BB962C8B-B14F-4D97-AF65-F5344CB8AC3E}">
        <p14:creationId xmlns:p14="http://schemas.microsoft.com/office/powerpoint/2010/main" val="40248640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0">
            <a:extLst>
              <a:ext uri="{FF2B5EF4-FFF2-40B4-BE49-F238E27FC236}">
                <a16:creationId xmlns:a16="http://schemas.microsoft.com/office/drawing/2014/main" id="{50636B2D-4310-13AC-0E09-645A18112C97}"/>
              </a:ext>
            </a:extLst>
          </p:cNvPr>
          <p:cNvSpPr>
            <a:spLocks noGrp="1"/>
          </p:cNvSpPr>
          <p:nvPr>
            <p:ph idx="1"/>
          </p:nvPr>
        </p:nvSpPr>
        <p:spPr>
          <a:xfrm>
            <a:off x="309088" y="1836701"/>
            <a:ext cx="9714875" cy="4028072"/>
          </a:xfrm>
        </p:spPr>
        <p:txBody>
          <a:bodyPr>
            <a:normAutofit/>
          </a:bodyPr>
          <a:lstStyle/>
          <a:p>
            <a:pPr lvl="1"/>
            <a:endParaRPr lang="es-DO" dirty="0"/>
          </a:p>
          <a:p>
            <a:pPr lvl="1"/>
            <a:r>
              <a:rPr lang="es-ES" sz="2800" dirty="0"/>
              <a:t>Libros para grupos pequeños como </a:t>
            </a:r>
            <a:r>
              <a:rPr lang="es-DO" sz="2800" dirty="0">
                <a:ea typeface="Noto Sans" panose="020B0502040504020204" pitchFamily="34" charset="0"/>
                <a:cs typeface="Noto Sans" panose="020B0502040504020204" pitchFamily="34" charset="0"/>
              </a:rPr>
              <a:t>Jose Esposito, Fernando Pizarro, Elvis Diaz</a:t>
            </a:r>
            <a:endParaRPr lang="es-ES" sz="2800" dirty="0"/>
          </a:p>
          <a:p>
            <a:pPr lvl="1"/>
            <a:endParaRPr lang="es-ES" sz="2800" dirty="0"/>
          </a:p>
          <a:p>
            <a:pPr lvl="1"/>
            <a:r>
              <a:rPr lang="es-ES" sz="2800" dirty="0">
                <a:ea typeface="Noto Sans" panose="020B0502040504020204" pitchFamily="34" charset="0"/>
                <a:cs typeface="Noto Sans" panose="020B0502040504020204" pitchFamily="34" charset="0"/>
              </a:rPr>
              <a:t>Estudios bíblicos </a:t>
            </a:r>
            <a:r>
              <a:rPr lang="es-ES" sz="2800" dirty="0" err="1">
                <a:ea typeface="Noto Sans" panose="020B0502040504020204" pitchFamily="34" charset="0"/>
                <a:cs typeface="Noto Sans" panose="020B0502040504020204" pitchFamily="34" charset="0"/>
              </a:rPr>
              <a:t>Cristocéntricos</a:t>
            </a:r>
            <a:r>
              <a:rPr lang="es-ES" sz="2800" dirty="0">
                <a:ea typeface="Noto Sans" panose="020B0502040504020204" pitchFamily="34" charset="0"/>
                <a:cs typeface="Noto Sans" panose="020B0502040504020204" pitchFamily="34" charset="0"/>
              </a:rPr>
              <a:t> </a:t>
            </a:r>
          </a:p>
          <a:p>
            <a:pPr marL="457200" lvl="1" indent="0">
              <a:buNone/>
            </a:pPr>
            <a:endParaRPr lang="es-ES" sz="2800" dirty="0">
              <a:ea typeface="Noto Sans" panose="020B0502040504020204" pitchFamily="34" charset="0"/>
              <a:cs typeface="Noto Sans" panose="020B0502040504020204" pitchFamily="34" charset="0"/>
            </a:endParaRPr>
          </a:p>
          <a:p>
            <a:pPr lvl="1"/>
            <a:r>
              <a:rPr lang="es-ES" sz="2800" dirty="0">
                <a:ea typeface="Noto Sans" panose="020B0502040504020204" pitchFamily="34" charset="0"/>
                <a:cs typeface="Noto Sans" panose="020B0502040504020204" pitchFamily="34" charset="0"/>
              </a:rPr>
              <a:t>Biblias, revistas, libros (en todos sus formatos)</a:t>
            </a:r>
          </a:p>
          <a:p>
            <a:pPr lvl="1"/>
            <a:endParaRPr lang="es-US" sz="2800" dirty="0">
              <a:ea typeface="Noto Sans" panose="020B0502040504020204" pitchFamily="34" charset="0"/>
              <a:cs typeface="Noto Sans" panose="020B0502040504020204" pitchFamily="34" charset="0"/>
            </a:endParaRPr>
          </a:p>
          <a:p>
            <a:pPr lvl="1"/>
            <a:r>
              <a:rPr lang="es-ES" sz="2800" dirty="0">
                <a:ea typeface="Noto Sans" panose="020B0502040504020204" pitchFamily="34" charset="0"/>
                <a:cs typeface="Noto Sans" panose="020B0502040504020204" pitchFamily="34" charset="0"/>
              </a:rPr>
              <a:t>Crear y fomentar una cultura de lectura.</a:t>
            </a:r>
          </a:p>
          <a:p>
            <a:pPr lvl="1"/>
            <a:endParaRPr lang="es-US" dirty="0">
              <a:ea typeface="Noto Sans" panose="020B0502040504020204" pitchFamily="34" charset="0"/>
              <a:cs typeface="Noto Sans" panose="020B0502040504020204" pitchFamily="34" charset="0"/>
            </a:endParaRPr>
          </a:p>
          <a:p>
            <a:pPr lvl="1"/>
            <a:endParaRPr lang="es-US" dirty="0">
              <a:ea typeface="Noto Sans" panose="020B0502040504020204" pitchFamily="34" charset="0"/>
              <a:cs typeface="Noto Sans" panose="020B0502040504020204" pitchFamily="34" charset="0"/>
            </a:endParaRPr>
          </a:p>
          <a:p>
            <a:pPr lvl="1"/>
            <a:endParaRPr lang="es-ES" dirty="0">
              <a:ea typeface="Noto Sans" panose="020B0502040504020204" pitchFamily="34" charset="0"/>
              <a:cs typeface="Noto Sans" panose="020B0502040504020204" pitchFamily="34" charset="0"/>
            </a:endParaRPr>
          </a:p>
          <a:p>
            <a:pPr lvl="1"/>
            <a:endParaRPr lang="es-ES" dirty="0">
              <a:ea typeface="Noto Sans" panose="020B0502040504020204" pitchFamily="34" charset="0"/>
              <a:cs typeface="Noto Sans" panose="020B0502040504020204" pitchFamily="34" charset="0"/>
            </a:endParaRPr>
          </a:p>
          <a:p>
            <a:pPr lvl="1"/>
            <a:endParaRPr lang="es-ES" dirty="0">
              <a:ea typeface="Noto Sans" panose="020B0502040504020204" pitchFamily="34" charset="0"/>
              <a:cs typeface="Noto Sans" panose="020B0502040504020204" pitchFamily="34" charset="0"/>
            </a:endParaRPr>
          </a:p>
          <a:p>
            <a:pPr lvl="1"/>
            <a:endParaRPr lang="es-ES" dirty="0">
              <a:ea typeface="Noto Sans" panose="020B0502040504020204" pitchFamily="34" charset="0"/>
              <a:cs typeface="Noto Sans" panose="020B0502040504020204" pitchFamily="34" charset="0"/>
            </a:endParaRPr>
          </a:p>
          <a:p>
            <a:pPr lvl="1"/>
            <a:endParaRPr lang="es-US" dirty="0">
              <a:ea typeface="Noto Sans" panose="020B0502040504020204" pitchFamily="34" charset="0"/>
              <a:cs typeface="Noto Sans" panose="020B0502040504020204" pitchFamily="34" charset="0"/>
            </a:endParaRPr>
          </a:p>
          <a:p>
            <a:pPr marL="457200" lvl="1" indent="0">
              <a:buNone/>
            </a:pPr>
            <a:endParaRPr lang="es-US" dirty="0">
              <a:ea typeface="Noto Sans" panose="020B0502040504020204" pitchFamily="34" charset="0"/>
              <a:cs typeface="Noto Sans" panose="020B0502040504020204" pitchFamily="34" charset="0"/>
            </a:endParaRPr>
          </a:p>
          <a:p>
            <a:pPr lvl="0"/>
            <a:endParaRPr lang="en-US" sz="2400" dirty="0"/>
          </a:p>
        </p:txBody>
      </p:sp>
      <p:sp>
        <p:nvSpPr>
          <p:cNvPr id="5" name="Title 1">
            <a:extLst>
              <a:ext uri="{FF2B5EF4-FFF2-40B4-BE49-F238E27FC236}">
                <a16:creationId xmlns:a16="http://schemas.microsoft.com/office/drawing/2014/main" id="{30B60D54-99FF-90B4-FB76-79DB6E56C9CF}"/>
              </a:ext>
            </a:extLst>
          </p:cNvPr>
          <p:cNvSpPr>
            <a:spLocks noGrp="1"/>
          </p:cNvSpPr>
          <p:nvPr>
            <p:ph type="title"/>
          </p:nvPr>
        </p:nvSpPr>
        <p:spPr>
          <a:xfrm>
            <a:off x="974647" y="1154115"/>
            <a:ext cx="8087194" cy="682585"/>
          </a:xfrm>
        </p:spPr>
        <p:txBody>
          <a:bodyPr>
            <a:normAutofit fontScale="90000"/>
          </a:bodyPr>
          <a:lstStyle/>
          <a:p>
            <a:r>
              <a:rPr lang="es-US" dirty="0">
                <a:latin typeface="Futura Medium" panose="020B0602020204020303" pitchFamily="34" charset="-79"/>
                <a:cs typeface="Futura Medium" panose="020B0602020204020303" pitchFamily="34" charset="-79"/>
              </a:rPr>
              <a:t>Recursos:</a:t>
            </a:r>
          </a:p>
        </p:txBody>
      </p:sp>
    </p:spTree>
    <p:extLst>
      <p:ext uri="{BB962C8B-B14F-4D97-AF65-F5344CB8AC3E}">
        <p14:creationId xmlns:p14="http://schemas.microsoft.com/office/powerpoint/2010/main" val="3007064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 calcmode="lin" valueType="num">
                                      <p:cBhvr additive="base">
                                        <p:cTn id="1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anim calcmode="lin" valueType="num">
                                      <p:cBhvr additive="base">
                                        <p:cTn id="19"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7" end="7"/>
                                            </p:txEl>
                                          </p:spTgt>
                                        </p:tgtEl>
                                        <p:attrNameLst>
                                          <p:attrName>style.visibility</p:attrName>
                                        </p:attrNameLst>
                                      </p:cBhvr>
                                      <p:to>
                                        <p:strVal val="visible"/>
                                      </p:to>
                                    </p:set>
                                    <p:anim calcmode="lin" valueType="num">
                                      <p:cBhvr additive="base">
                                        <p:cTn id="25"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C9B356B-299D-6311-C64F-9AFFA17E3431}"/>
              </a:ext>
            </a:extLst>
          </p:cNvPr>
          <p:cNvSpPr>
            <a:spLocks noGrp="1"/>
          </p:cNvSpPr>
          <p:nvPr>
            <p:ph idx="1"/>
          </p:nvPr>
        </p:nvSpPr>
        <p:spPr/>
        <p:txBody>
          <a:bodyPr/>
          <a:lstStyle/>
          <a:p>
            <a:pPr lvl="1"/>
            <a:r>
              <a:rPr lang="es-ES" sz="3200" dirty="0">
                <a:ea typeface="Noto Sans" panose="020B0502040504020204" pitchFamily="34" charset="0"/>
                <a:cs typeface="Noto Sans" panose="020B0502040504020204" pitchFamily="34" charset="0"/>
              </a:rPr>
              <a:t>Proveer materiales digitales grabados.</a:t>
            </a:r>
          </a:p>
          <a:p>
            <a:pPr lvl="1"/>
            <a:endParaRPr lang="es-US" sz="3200" dirty="0">
              <a:ea typeface="Noto Sans" panose="020B0502040504020204" pitchFamily="34" charset="0"/>
              <a:cs typeface="Noto Sans" panose="020B0502040504020204" pitchFamily="34" charset="0"/>
            </a:endParaRPr>
          </a:p>
          <a:p>
            <a:pPr lvl="1"/>
            <a:r>
              <a:rPr lang="es-ES" sz="3200" dirty="0">
                <a:ea typeface="Noto Sans" panose="020B0502040504020204" pitchFamily="34" charset="0"/>
                <a:cs typeface="Noto Sans" panose="020B0502040504020204" pitchFamily="34" charset="0"/>
              </a:rPr>
              <a:t>Crear conexiones entre los ministerios de comunicación por medio de las redes sociales.</a:t>
            </a:r>
          </a:p>
          <a:p>
            <a:pPr marL="457200" lvl="1" indent="0">
              <a:buNone/>
            </a:pPr>
            <a:endParaRPr lang="es-US" sz="3200" dirty="0">
              <a:ea typeface="Noto Sans" panose="020B0502040504020204" pitchFamily="34" charset="0"/>
              <a:cs typeface="Noto Sans" panose="020B0502040504020204" pitchFamily="34" charset="0"/>
            </a:endParaRPr>
          </a:p>
          <a:p>
            <a:pPr lvl="1"/>
            <a:r>
              <a:rPr lang="es-ES" sz="3200" dirty="0">
                <a:ea typeface="Noto Sans" panose="020B0502040504020204" pitchFamily="34" charset="0"/>
                <a:cs typeface="Noto Sans" panose="020B0502040504020204" pitchFamily="34" charset="0"/>
              </a:rPr>
              <a:t>Canales instructivos interactivos (Podcasts. Instagram, etc.).</a:t>
            </a:r>
          </a:p>
          <a:p>
            <a:pPr marL="0" indent="0">
              <a:buNone/>
            </a:pPr>
            <a:endParaRPr lang="en-US" dirty="0"/>
          </a:p>
        </p:txBody>
      </p:sp>
    </p:spTree>
    <p:extLst>
      <p:ext uri="{BB962C8B-B14F-4D97-AF65-F5344CB8AC3E}">
        <p14:creationId xmlns:p14="http://schemas.microsoft.com/office/powerpoint/2010/main" val="8488554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BF964FD-43C8-298B-0D44-F40233764AA4}"/>
              </a:ext>
            </a:extLst>
          </p:cNvPr>
          <p:cNvSpPr>
            <a:spLocks noGrp="1"/>
          </p:cNvSpPr>
          <p:nvPr>
            <p:ph idx="1"/>
          </p:nvPr>
        </p:nvSpPr>
        <p:spPr/>
        <p:txBody>
          <a:bodyPr/>
          <a:lstStyle/>
          <a:p>
            <a:pPr marL="914400" lvl="1" indent="-457200">
              <a:buFont typeface="+mj-lt"/>
              <a:buAutoNum type="alphaLcPeriod"/>
            </a:pPr>
            <a:r>
              <a:rPr lang="es-ES" sz="4000" dirty="0"/>
              <a:t>Manuales y libros de grupos pequeños.</a:t>
            </a:r>
            <a:endParaRPr lang="es-US" sz="4000" dirty="0"/>
          </a:p>
          <a:p>
            <a:pPr marL="914400" lvl="1" indent="-457200">
              <a:buFont typeface="+mj-lt"/>
              <a:buAutoNum type="alphaLcPeriod"/>
            </a:pPr>
            <a:r>
              <a:rPr lang="es-ES" sz="4000" dirty="0"/>
              <a:t>Manuales de sermones.</a:t>
            </a:r>
            <a:endParaRPr lang="es-US" sz="4000" dirty="0"/>
          </a:p>
          <a:p>
            <a:pPr marL="914400" lvl="1" indent="-457200">
              <a:buFont typeface="+mj-lt"/>
              <a:buAutoNum type="alphaLcPeriod"/>
            </a:pPr>
            <a:r>
              <a:rPr lang="es-ES" sz="4000" dirty="0"/>
              <a:t>Manuales de estudios bíblicos.</a:t>
            </a:r>
            <a:endParaRPr lang="es-US" sz="4000" dirty="0"/>
          </a:p>
          <a:p>
            <a:pPr marL="914400" lvl="1" indent="-457200">
              <a:buFont typeface="+mj-lt"/>
              <a:buAutoNum type="alphaLcPeriod"/>
            </a:pPr>
            <a:r>
              <a:rPr lang="es-ES" sz="4000" dirty="0"/>
              <a:t>Proyecto “Expandiendo el Reino” Unión del Suroeste.</a:t>
            </a:r>
            <a:endParaRPr lang="es-US" sz="4000" dirty="0"/>
          </a:p>
          <a:p>
            <a:pPr marL="914400" lvl="1" indent="-457200">
              <a:buFont typeface="+mj-lt"/>
              <a:buAutoNum type="alphaLcPeriod"/>
            </a:pPr>
            <a:r>
              <a:rPr lang="es-ES" sz="4000" dirty="0"/>
              <a:t>Proyecto de Discipulado “Estrategia de las 3 C” Unión del Suroeste.</a:t>
            </a:r>
            <a:endParaRPr lang="es-US" sz="4000" dirty="0"/>
          </a:p>
          <a:p>
            <a:endParaRPr lang="en-US" dirty="0"/>
          </a:p>
        </p:txBody>
      </p:sp>
    </p:spTree>
    <p:extLst>
      <p:ext uri="{BB962C8B-B14F-4D97-AF65-F5344CB8AC3E}">
        <p14:creationId xmlns:p14="http://schemas.microsoft.com/office/powerpoint/2010/main" val="24093718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626CF69-D5F6-BB4E-FCB1-AF7C1B49E609}"/>
              </a:ext>
            </a:extLst>
          </p:cNvPr>
          <p:cNvSpPr txBox="1"/>
          <p:nvPr/>
        </p:nvSpPr>
        <p:spPr>
          <a:xfrm>
            <a:off x="1051033" y="1859339"/>
            <a:ext cx="7998373" cy="4154984"/>
          </a:xfrm>
          <a:prstGeom prst="rect">
            <a:avLst/>
          </a:prstGeom>
          <a:noFill/>
        </p:spPr>
        <p:txBody>
          <a:bodyPr wrap="square">
            <a:spAutoFit/>
          </a:bodyPr>
          <a:lstStyle/>
          <a:p>
            <a:pPr marL="914400" lvl="1" indent="-457200" algn="l">
              <a:buFont typeface="Arial" panose="020B0604020202020204" pitchFamily="34" charset="0"/>
              <a:buChar char="•"/>
            </a:pPr>
            <a:r>
              <a:rPr lang="es-ES" sz="2400" dirty="0"/>
              <a:t>Cursos de cocina.</a:t>
            </a:r>
          </a:p>
          <a:p>
            <a:pPr marL="914400" lvl="1" indent="-457200" algn="l">
              <a:buFont typeface="Arial" panose="020B0604020202020204" pitchFamily="34" charset="0"/>
              <a:buChar char="•"/>
            </a:pPr>
            <a:endParaRPr lang="es-US" sz="2400" dirty="0"/>
          </a:p>
          <a:p>
            <a:pPr marL="914400" lvl="1" indent="-457200" algn="l">
              <a:buFont typeface="Arial" panose="020B0604020202020204" pitchFamily="34" charset="0"/>
              <a:buChar char="•"/>
            </a:pPr>
            <a:r>
              <a:rPr lang="es-ES" sz="2400" dirty="0"/>
              <a:t>Seminarios de salud.</a:t>
            </a:r>
          </a:p>
          <a:p>
            <a:pPr marL="914400" lvl="1" indent="-457200" algn="l">
              <a:buFont typeface="Arial" panose="020B0604020202020204" pitchFamily="34" charset="0"/>
              <a:buChar char="•"/>
            </a:pPr>
            <a:endParaRPr lang="es-US" sz="2400" dirty="0"/>
          </a:p>
          <a:p>
            <a:pPr marL="914400" lvl="1" indent="-457200" algn="l">
              <a:buFont typeface="Arial" panose="020B0604020202020204" pitchFamily="34" charset="0"/>
              <a:buChar char="•"/>
            </a:pPr>
            <a:r>
              <a:rPr lang="es-ES" sz="2400" dirty="0"/>
              <a:t>Seminarios para matrimonios.</a:t>
            </a:r>
          </a:p>
          <a:p>
            <a:pPr marL="914400" lvl="1" indent="-457200" algn="l">
              <a:buFont typeface="Arial" panose="020B0604020202020204" pitchFamily="34" charset="0"/>
              <a:buChar char="•"/>
            </a:pPr>
            <a:endParaRPr lang="es-US" sz="2400" dirty="0"/>
          </a:p>
          <a:p>
            <a:pPr marL="914400" lvl="1" indent="-457200" algn="l">
              <a:buFont typeface="Arial" panose="020B0604020202020204" pitchFamily="34" charset="0"/>
              <a:buChar char="•"/>
            </a:pPr>
            <a:r>
              <a:rPr lang="es-ES" sz="2400" dirty="0"/>
              <a:t>Cursos para padres, hombres, familias, mujeres.</a:t>
            </a:r>
          </a:p>
          <a:p>
            <a:pPr marL="914400" lvl="1" indent="-457200" algn="l">
              <a:buFont typeface="Arial" panose="020B0604020202020204" pitchFamily="34" charset="0"/>
              <a:buChar char="•"/>
            </a:pPr>
            <a:endParaRPr lang="es-US" sz="2400" dirty="0"/>
          </a:p>
          <a:p>
            <a:pPr marL="914400" lvl="1" indent="-457200" algn="l">
              <a:buFont typeface="Arial" panose="020B0604020202020204" pitchFamily="34" charset="0"/>
              <a:buChar char="•"/>
            </a:pPr>
            <a:r>
              <a:rPr lang="es-ES" sz="2400" dirty="0"/>
              <a:t>Seminarios de finanzas familiares.</a:t>
            </a:r>
          </a:p>
          <a:p>
            <a:pPr marL="914400" lvl="1" indent="-457200" algn="l">
              <a:buFont typeface="Arial" panose="020B0604020202020204" pitchFamily="34" charset="0"/>
              <a:buChar char="•"/>
            </a:pPr>
            <a:endParaRPr lang="es-US" sz="2400" dirty="0"/>
          </a:p>
          <a:p>
            <a:pPr marL="914400" lvl="1" indent="-457200" algn="l">
              <a:buFont typeface="Arial" panose="020B0604020202020204" pitchFamily="34" charset="0"/>
              <a:buChar char="•"/>
            </a:pPr>
            <a:r>
              <a:rPr lang="es-ES" sz="2400" dirty="0"/>
              <a:t>Seminarios sobre resolución de conflictos.</a:t>
            </a:r>
            <a:endParaRPr lang="es-US" sz="2400" dirty="0"/>
          </a:p>
        </p:txBody>
      </p:sp>
      <p:sp>
        <p:nvSpPr>
          <p:cNvPr id="8" name="Title 1">
            <a:extLst>
              <a:ext uri="{FF2B5EF4-FFF2-40B4-BE49-F238E27FC236}">
                <a16:creationId xmlns:a16="http://schemas.microsoft.com/office/drawing/2014/main" id="{4D352539-0459-BFC5-D841-02C3F4DB4262}"/>
              </a:ext>
            </a:extLst>
          </p:cNvPr>
          <p:cNvSpPr txBox="1">
            <a:spLocks/>
          </p:cNvSpPr>
          <p:nvPr/>
        </p:nvSpPr>
        <p:spPr>
          <a:xfrm>
            <a:off x="1103185" y="1021229"/>
            <a:ext cx="8901035" cy="69008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US" dirty="0">
                <a:latin typeface="Futura Medium" panose="020B0602020204020303" pitchFamily="34" charset="-79"/>
                <a:cs typeface="Futura Medium" panose="020B0602020204020303" pitchFamily="34" charset="-79"/>
              </a:rPr>
              <a:t>Seminarios para no adventistas:</a:t>
            </a:r>
          </a:p>
        </p:txBody>
      </p:sp>
    </p:spTree>
    <p:extLst>
      <p:ext uri="{BB962C8B-B14F-4D97-AF65-F5344CB8AC3E}">
        <p14:creationId xmlns:p14="http://schemas.microsoft.com/office/powerpoint/2010/main" val="152957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B1FC7F84-4C33-1744-6AD2-FAFCDC64C0A2}"/>
              </a:ext>
            </a:extLst>
          </p:cNvPr>
          <p:cNvSpPr txBox="1">
            <a:spLocks/>
          </p:cNvSpPr>
          <p:nvPr/>
        </p:nvSpPr>
        <p:spPr>
          <a:xfrm>
            <a:off x="3229232" y="2465130"/>
            <a:ext cx="9144000" cy="9638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Noto Sans" panose="020B0502040504020204" pitchFamily="34" charset="0"/>
              </a:rPr>
              <a:t>1. PREPARACIÓN</a:t>
            </a:r>
            <a:r>
              <a:rPr lang="en-US" sz="4800" b="1" dirty="0">
                <a:latin typeface="Noto Sans" panose="020B0502040504020204" pitchFamily="34" charset="0"/>
              </a:rPr>
              <a:t> </a:t>
            </a:r>
          </a:p>
        </p:txBody>
      </p:sp>
      <p:pic>
        <p:nvPicPr>
          <p:cNvPr id="18" name="Picture 17">
            <a:extLst>
              <a:ext uri="{FF2B5EF4-FFF2-40B4-BE49-F238E27FC236}">
                <a16:creationId xmlns:a16="http://schemas.microsoft.com/office/drawing/2014/main" id="{DA82F85C-E58F-E94B-12F9-48E62D6DA7E2}"/>
              </a:ext>
            </a:extLst>
          </p:cNvPr>
          <p:cNvPicPr>
            <a:picLocks noChangeAspect="1"/>
          </p:cNvPicPr>
          <p:nvPr/>
        </p:nvPicPr>
        <p:blipFill>
          <a:blip r:embed="rId2"/>
          <a:srcRect/>
          <a:stretch/>
        </p:blipFill>
        <p:spPr>
          <a:xfrm>
            <a:off x="8759" y="0"/>
            <a:ext cx="12648156" cy="9495968"/>
          </a:xfrm>
          <a:prstGeom prst="rect">
            <a:avLst/>
          </a:prstGeom>
        </p:spPr>
      </p:pic>
      <p:sp>
        <p:nvSpPr>
          <p:cNvPr id="19" name="Title 1">
            <a:extLst>
              <a:ext uri="{FF2B5EF4-FFF2-40B4-BE49-F238E27FC236}">
                <a16:creationId xmlns:a16="http://schemas.microsoft.com/office/drawing/2014/main" id="{7C8C51E8-A317-9097-71C7-C7B4A63F5C76}"/>
              </a:ext>
            </a:extLst>
          </p:cNvPr>
          <p:cNvSpPr txBox="1">
            <a:spLocks/>
          </p:cNvSpPr>
          <p:nvPr/>
        </p:nvSpPr>
        <p:spPr>
          <a:xfrm>
            <a:off x="-2506068" y="1779330"/>
            <a:ext cx="9144000" cy="9638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4000" b="1" dirty="0">
                <a:solidFill>
                  <a:schemeClr val="bg1"/>
                </a:solidFill>
                <a:latin typeface="Noto Sans" panose="020B0502040504020204" pitchFamily="34" charset="0"/>
              </a:rPr>
              <a:t>4. COSECHA/BAUTISMO</a:t>
            </a:r>
            <a:endParaRPr lang="en-US" b="1" dirty="0">
              <a:solidFill>
                <a:schemeClr val="bg1"/>
              </a:solidFill>
              <a:latin typeface="Noto Sans" panose="020B0502040504020204" pitchFamily="34" charset="0"/>
            </a:endParaRPr>
          </a:p>
        </p:txBody>
      </p:sp>
    </p:spTree>
    <p:extLst>
      <p:ext uri="{BB962C8B-B14F-4D97-AF65-F5344CB8AC3E}">
        <p14:creationId xmlns:p14="http://schemas.microsoft.com/office/powerpoint/2010/main" val="35471869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0EA7A7-9079-3D82-725C-8BE77A121475}"/>
              </a:ext>
            </a:extLst>
          </p:cNvPr>
          <p:cNvSpPr>
            <a:spLocks noGrp="1"/>
          </p:cNvSpPr>
          <p:nvPr>
            <p:ph idx="1"/>
          </p:nvPr>
        </p:nvSpPr>
        <p:spPr>
          <a:xfrm>
            <a:off x="838200" y="2351836"/>
            <a:ext cx="10515600" cy="4351338"/>
          </a:xfrm>
        </p:spPr>
        <p:txBody>
          <a:bodyPr/>
          <a:lstStyle/>
          <a:p>
            <a:pPr marL="514350" indent="-514350">
              <a:buFont typeface="+mj-lt"/>
              <a:buAutoNum type="arabicPeriod"/>
            </a:pPr>
            <a:r>
              <a:rPr lang="es-US" dirty="0">
                <a:latin typeface="Futura Medium" panose="020B0602020204020303" pitchFamily="34" charset="-79"/>
                <a:cs typeface="Futura Medium" panose="020B0602020204020303" pitchFamily="34" charset="-79"/>
              </a:rPr>
              <a:t>Que cada nuevo creyente que pasó por la etapa de crecimiento, decida comprometerse con Jesús y su reino, entregando su vida a él por el bautismo. </a:t>
            </a:r>
          </a:p>
          <a:p>
            <a:pPr marL="514350" indent="-514350">
              <a:buFont typeface="+mj-lt"/>
              <a:buAutoNum type="arabicPeriod"/>
            </a:pPr>
            <a:r>
              <a:rPr lang="es-US" dirty="0">
                <a:latin typeface="Futura Medium" panose="020B0602020204020303" pitchFamily="34" charset="-79"/>
                <a:cs typeface="Futura Medium" panose="020B0602020204020303" pitchFamily="34" charset="-79"/>
              </a:rPr>
              <a:t>Que puedan caminar con Jesús por la fe y vivir de acuerdo a sus enseñanzas</a:t>
            </a:r>
          </a:p>
          <a:p>
            <a:pPr marL="514350" indent="-514350">
              <a:buFont typeface="+mj-lt"/>
              <a:buAutoNum type="arabicPeriod"/>
            </a:pPr>
            <a:r>
              <a:rPr lang="es-US" dirty="0">
                <a:latin typeface="Futura Medium" panose="020B0602020204020303" pitchFamily="34" charset="-79"/>
                <a:cs typeface="Futura Medium" panose="020B0602020204020303" pitchFamily="34" charset="-79"/>
              </a:rPr>
              <a:t>Que al unirse al pueblo de Dios que espera la segunda venida de Jesús, el nuevo creyente sea confirmado por la iglesia local y mundial.</a:t>
            </a:r>
          </a:p>
          <a:p>
            <a:endParaRPr lang="en-US" dirty="0"/>
          </a:p>
        </p:txBody>
      </p:sp>
      <p:sp>
        <p:nvSpPr>
          <p:cNvPr id="4" name="Title 1">
            <a:extLst>
              <a:ext uri="{FF2B5EF4-FFF2-40B4-BE49-F238E27FC236}">
                <a16:creationId xmlns:a16="http://schemas.microsoft.com/office/drawing/2014/main" id="{F0C90FC3-EC61-018D-97AF-596152C2D22F}"/>
              </a:ext>
            </a:extLst>
          </p:cNvPr>
          <p:cNvSpPr txBox="1">
            <a:spLocks/>
          </p:cNvSpPr>
          <p:nvPr/>
        </p:nvSpPr>
        <p:spPr>
          <a:xfrm>
            <a:off x="838200" y="76797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b="1" dirty="0" err="1">
                <a:latin typeface="Noto Sans" panose="020B0502040504020204" pitchFamily="34" charset="0"/>
              </a:rPr>
              <a:t>Objetivos</a:t>
            </a:r>
            <a:r>
              <a:rPr lang="en-US" sz="6000" b="1" dirty="0">
                <a:latin typeface="Noto Sans" panose="020B0502040504020204" pitchFamily="34" charset="0"/>
              </a:rPr>
              <a:t>:</a:t>
            </a:r>
          </a:p>
        </p:txBody>
      </p:sp>
    </p:spTree>
    <p:extLst>
      <p:ext uri="{BB962C8B-B14F-4D97-AF65-F5344CB8AC3E}">
        <p14:creationId xmlns:p14="http://schemas.microsoft.com/office/powerpoint/2010/main" val="1012859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E3D14B7-0B0F-B09B-0E96-60CAF3FADCEC}"/>
              </a:ext>
            </a:extLst>
          </p:cNvPr>
          <p:cNvSpPr>
            <a:spLocks noGrp="1"/>
          </p:cNvSpPr>
          <p:nvPr>
            <p:ph idx="1"/>
          </p:nvPr>
        </p:nvSpPr>
        <p:spPr/>
        <p:txBody>
          <a:bodyPr>
            <a:normAutofit fontScale="92500" lnSpcReduction="10000"/>
          </a:bodyPr>
          <a:lstStyle/>
          <a:p>
            <a:pPr lvl="1"/>
            <a:r>
              <a:rPr lang="es-ES" sz="3600" dirty="0"/>
              <a:t>Que el nuevo creyente sea invitado a entregar su vida a Jesús por el amigo que lo ha estado acompañando todo el proceso, sin ningún tipo de presión. </a:t>
            </a:r>
          </a:p>
          <a:p>
            <a:pPr lvl="1"/>
            <a:endParaRPr lang="es-ES" sz="3600" dirty="0"/>
          </a:p>
          <a:p>
            <a:pPr lvl="1"/>
            <a:r>
              <a:rPr lang="es-ES" sz="3600" dirty="0"/>
              <a:t>Campañas clásicas de cosecha.</a:t>
            </a:r>
          </a:p>
          <a:p>
            <a:pPr lvl="1"/>
            <a:endParaRPr lang="es-ES" sz="3600" dirty="0"/>
          </a:p>
          <a:p>
            <a:pPr lvl="1"/>
            <a:r>
              <a:rPr lang="es-ES" sz="3600" dirty="0"/>
              <a:t>Programar bautismos mensuales en las iglesias.</a:t>
            </a:r>
          </a:p>
          <a:p>
            <a:pPr lvl="1"/>
            <a:endParaRPr lang="es-ES" sz="3600" dirty="0"/>
          </a:p>
          <a:p>
            <a:pPr lvl="1"/>
            <a:r>
              <a:rPr lang="es-ES" sz="3600" dirty="0"/>
              <a:t>Mil laicos teniendo campañas de cosecha virtuales.</a:t>
            </a:r>
          </a:p>
          <a:p>
            <a:endParaRPr lang="en-US" dirty="0"/>
          </a:p>
        </p:txBody>
      </p:sp>
      <p:sp>
        <p:nvSpPr>
          <p:cNvPr id="4" name="Title 1">
            <a:extLst>
              <a:ext uri="{FF2B5EF4-FFF2-40B4-BE49-F238E27FC236}">
                <a16:creationId xmlns:a16="http://schemas.microsoft.com/office/drawing/2014/main" id="{5DFC9203-BA1B-3CB0-DAB1-22B9C4EC330C}"/>
              </a:ext>
            </a:extLst>
          </p:cNvPr>
          <p:cNvSpPr>
            <a:spLocks noGrp="1"/>
          </p:cNvSpPr>
          <p:nvPr>
            <p:ph type="title"/>
          </p:nvPr>
        </p:nvSpPr>
        <p:spPr>
          <a:xfrm>
            <a:off x="838200" y="681037"/>
            <a:ext cx="10515600" cy="1325563"/>
          </a:xfrm>
        </p:spPr>
        <p:txBody>
          <a:bodyPr>
            <a:normAutofit/>
          </a:bodyPr>
          <a:lstStyle/>
          <a:p>
            <a:r>
              <a:rPr lang="es-US" dirty="0">
                <a:latin typeface="Futura Medium" panose="020B0602020204020303" pitchFamily="34" charset="-79"/>
                <a:cs typeface="Futura Medium" panose="020B0602020204020303" pitchFamily="34" charset="-79"/>
              </a:rPr>
              <a:t>Métodos sugeridos:</a:t>
            </a:r>
          </a:p>
        </p:txBody>
      </p:sp>
    </p:spTree>
    <p:extLst>
      <p:ext uri="{BB962C8B-B14F-4D97-AF65-F5344CB8AC3E}">
        <p14:creationId xmlns:p14="http://schemas.microsoft.com/office/powerpoint/2010/main" val="3236481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0">
            <a:extLst>
              <a:ext uri="{FF2B5EF4-FFF2-40B4-BE49-F238E27FC236}">
                <a16:creationId xmlns:a16="http://schemas.microsoft.com/office/drawing/2014/main" id="{F75A47D1-0231-6CBB-83CB-03B719C08AB2}"/>
              </a:ext>
            </a:extLst>
          </p:cNvPr>
          <p:cNvSpPr txBox="1">
            <a:spLocks noGrp="1"/>
          </p:cNvSpPr>
          <p:nvPr>
            <p:ph idx="1"/>
          </p:nvPr>
        </p:nvSpPr>
        <p:spPr>
          <a:prstGeom prst="rect">
            <a:avLst/>
          </a:prstGeom>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200150" lvl="1" indent="-742950" algn="l">
              <a:buFont typeface="Arial" panose="020B0604020202020204" pitchFamily="34" charset="0"/>
              <a:buChar char="•"/>
            </a:pPr>
            <a:r>
              <a:rPr lang="es-ES" sz="3600" dirty="0"/>
              <a:t>Llamados al bautismo todos los sábados.</a:t>
            </a:r>
          </a:p>
          <a:p>
            <a:pPr marL="1200150" lvl="1" indent="-742950" algn="l">
              <a:buFont typeface="Arial" panose="020B0604020202020204" pitchFamily="34" charset="0"/>
              <a:buChar char="•"/>
            </a:pPr>
            <a:endParaRPr lang="es-ES" sz="3600" dirty="0"/>
          </a:p>
          <a:p>
            <a:pPr marL="1200150" lvl="1" indent="-742950" algn="l">
              <a:buFont typeface="Arial" panose="020B0604020202020204" pitchFamily="34" charset="0"/>
              <a:buChar char="•"/>
            </a:pPr>
            <a:r>
              <a:rPr lang="es-ES" sz="3600" dirty="0"/>
              <a:t>Visitación personal para invitarlos a tomar su decisión bautismal.</a:t>
            </a:r>
          </a:p>
          <a:p>
            <a:pPr marL="1028700" lvl="1" indent="-571500" algn="l">
              <a:buFont typeface="Arial" panose="020B0604020202020204" pitchFamily="34" charset="0"/>
              <a:buChar char="•"/>
            </a:pPr>
            <a:endParaRPr lang="es-ES" sz="3600" dirty="0"/>
          </a:p>
          <a:p>
            <a:pPr marL="1200150" lvl="1" indent="-742950" algn="l">
              <a:buFont typeface="Arial" panose="020B0604020202020204" pitchFamily="34" charset="0"/>
              <a:buChar char="•"/>
            </a:pPr>
            <a:r>
              <a:rPr lang="es-ES" sz="3600" dirty="0"/>
              <a:t>Clase sabática bautismal.</a:t>
            </a:r>
          </a:p>
          <a:p>
            <a:pPr marL="1200150" lvl="1" indent="-742950" algn="l">
              <a:buFont typeface="Arial" panose="020B0604020202020204" pitchFamily="34" charset="0"/>
              <a:buChar char="•"/>
            </a:pPr>
            <a:endParaRPr lang="es-ES" sz="3600" dirty="0"/>
          </a:p>
          <a:p>
            <a:pPr marL="1200150" lvl="1" indent="-742950" algn="l">
              <a:buFont typeface="Arial" panose="020B0604020202020204" pitchFamily="34" charset="0"/>
              <a:buChar char="•"/>
            </a:pPr>
            <a:r>
              <a:rPr lang="es-ES" sz="3600" dirty="0"/>
              <a:t>Día de Bautismo de Ancianos, donde los Ancianos de Iglesia tengan la oportunidad de bautizar a aquellos que han traído a Jesús y que están dispuestos a discipular</a:t>
            </a:r>
          </a:p>
          <a:p>
            <a:pPr marL="1200150" lvl="1" indent="-742950" algn="l">
              <a:buFont typeface="Arial" panose="020B0604020202020204" pitchFamily="34" charset="0"/>
              <a:buChar char="•"/>
            </a:pPr>
            <a:endParaRPr lang="es-ES" sz="3600" dirty="0"/>
          </a:p>
          <a:p>
            <a:pPr marL="1200150" lvl="1" indent="-742950" algn="l">
              <a:buFont typeface="Arial" panose="020B0604020202020204" pitchFamily="34" charset="0"/>
              <a:buChar char="•"/>
            </a:pPr>
            <a:endParaRPr lang="es-ES" sz="3600" dirty="0"/>
          </a:p>
          <a:p>
            <a:pPr marL="1028700" lvl="1" indent="-571500" algn="l">
              <a:buFont typeface="Arial" panose="020B0604020202020204" pitchFamily="34" charset="0"/>
              <a:buChar char="•"/>
            </a:pPr>
            <a:endParaRPr lang="es-ES" sz="3600" dirty="0"/>
          </a:p>
          <a:p>
            <a:pPr marL="514350" indent="-514350" algn="l">
              <a:buFont typeface="+mj-lt"/>
              <a:buAutoNum type="alphaLcPeriod"/>
            </a:pPr>
            <a:endParaRPr lang="en-US" dirty="0">
              <a:latin typeface="Noto Sans" panose="020B0502040504020204" pitchFamily="34" charset="0"/>
            </a:endParaRPr>
          </a:p>
        </p:txBody>
      </p:sp>
    </p:spTree>
    <p:extLst>
      <p:ext uri="{BB962C8B-B14F-4D97-AF65-F5344CB8AC3E}">
        <p14:creationId xmlns:p14="http://schemas.microsoft.com/office/powerpoint/2010/main" val="499336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 calcmode="lin" valueType="num">
                                      <p:cBhvr additive="base">
                                        <p:cTn id="1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anim calcmode="lin" valueType="num">
                                      <p:cBhvr additive="base">
                                        <p:cTn id="25"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0FF028-39A7-D49E-8336-F994D317F91F}"/>
              </a:ext>
            </a:extLst>
          </p:cNvPr>
          <p:cNvSpPr>
            <a:spLocks noGrp="1"/>
          </p:cNvSpPr>
          <p:nvPr>
            <p:ph idx="1"/>
          </p:nvPr>
        </p:nvSpPr>
        <p:spPr>
          <a:xfrm>
            <a:off x="838200" y="2282825"/>
            <a:ext cx="10515600" cy="4351338"/>
          </a:xfrm>
        </p:spPr>
        <p:txBody>
          <a:bodyPr>
            <a:normAutofit/>
          </a:bodyPr>
          <a:lstStyle/>
          <a:p>
            <a:pPr marL="0" indent="0">
              <a:buNone/>
            </a:pPr>
            <a:r>
              <a:rPr lang="es-ES" dirty="0">
                <a:latin typeface="Noto Sans" panose="020B0502040504020204" pitchFamily="34" charset="0"/>
                <a:ea typeface="Noto Sans" panose="020B0502040504020204" pitchFamily="34" charset="0"/>
                <a:cs typeface="Noto Sans" panose="020B0502040504020204" pitchFamily="34" charset="0"/>
              </a:rPr>
              <a:t>Tarjeta de bienvenida donde puedan expresar su deseo de ser bautizados.</a:t>
            </a:r>
          </a:p>
          <a:p>
            <a:endParaRPr lang="en-US" dirty="0"/>
          </a:p>
        </p:txBody>
      </p:sp>
      <p:sp>
        <p:nvSpPr>
          <p:cNvPr id="4" name="Title 1">
            <a:extLst>
              <a:ext uri="{FF2B5EF4-FFF2-40B4-BE49-F238E27FC236}">
                <a16:creationId xmlns:a16="http://schemas.microsoft.com/office/drawing/2014/main" id="{AC1A59C1-C1EE-7617-C4F1-905C1435A186}"/>
              </a:ext>
            </a:extLst>
          </p:cNvPr>
          <p:cNvSpPr>
            <a:spLocks noGrp="1"/>
          </p:cNvSpPr>
          <p:nvPr>
            <p:ph type="title"/>
          </p:nvPr>
        </p:nvSpPr>
        <p:spPr>
          <a:xfrm>
            <a:off x="838200" y="749300"/>
            <a:ext cx="10515600" cy="1325563"/>
          </a:xfrm>
        </p:spPr>
        <p:txBody>
          <a:bodyPr>
            <a:normAutofit/>
          </a:bodyPr>
          <a:lstStyle/>
          <a:p>
            <a:r>
              <a:rPr lang="es-US" dirty="0">
                <a:latin typeface="Futura Medium" panose="020B0602020204020303" pitchFamily="34" charset="-79"/>
                <a:cs typeface="Futura Medium" panose="020B0602020204020303" pitchFamily="34" charset="-79"/>
              </a:rPr>
              <a:t>Recursos:</a:t>
            </a:r>
          </a:p>
        </p:txBody>
      </p:sp>
    </p:spTree>
    <p:extLst>
      <p:ext uri="{BB962C8B-B14F-4D97-AF65-F5344CB8AC3E}">
        <p14:creationId xmlns:p14="http://schemas.microsoft.com/office/powerpoint/2010/main" val="5245824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B1FC7F84-4C33-1744-6AD2-FAFCDC64C0A2}"/>
              </a:ext>
            </a:extLst>
          </p:cNvPr>
          <p:cNvSpPr txBox="1">
            <a:spLocks/>
          </p:cNvSpPr>
          <p:nvPr/>
        </p:nvSpPr>
        <p:spPr>
          <a:xfrm>
            <a:off x="3229232" y="2465130"/>
            <a:ext cx="9144000" cy="9638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Noto Sans" panose="020B0502040504020204" pitchFamily="34" charset="0"/>
              </a:rPr>
              <a:t>1. PREPARACIÓN</a:t>
            </a:r>
            <a:r>
              <a:rPr lang="en-US" sz="4800" b="1" dirty="0">
                <a:latin typeface="Noto Sans" panose="020B0502040504020204" pitchFamily="34" charset="0"/>
              </a:rPr>
              <a:t> </a:t>
            </a:r>
          </a:p>
        </p:txBody>
      </p:sp>
      <p:pic>
        <p:nvPicPr>
          <p:cNvPr id="18" name="Picture 17">
            <a:extLst>
              <a:ext uri="{FF2B5EF4-FFF2-40B4-BE49-F238E27FC236}">
                <a16:creationId xmlns:a16="http://schemas.microsoft.com/office/drawing/2014/main" id="{DA82F85C-E58F-E94B-12F9-48E62D6DA7E2}"/>
              </a:ext>
            </a:extLst>
          </p:cNvPr>
          <p:cNvPicPr>
            <a:picLocks noChangeAspect="1"/>
          </p:cNvPicPr>
          <p:nvPr/>
        </p:nvPicPr>
        <p:blipFill>
          <a:blip r:embed="rId2"/>
          <a:srcRect/>
          <a:stretch/>
        </p:blipFill>
        <p:spPr>
          <a:xfrm>
            <a:off x="8759" y="0"/>
            <a:ext cx="12648156" cy="9495968"/>
          </a:xfrm>
          <a:prstGeom prst="rect">
            <a:avLst/>
          </a:prstGeom>
        </p:spPr>
      </p:pic>
      <p:sp>
        <p:nvSpPr>
          <p:cNvPr id="19" name="Title 1">
            <a:extLst>
              <a:ext uri="{FF2B5EF4-FFF2-40B4-BE49-F238E27FC236}">
                <a16:creationId xmlns:a16="http://schemas.microsoft.com/office/drawing/2014/main" id="{7C8C51E8-A317-9097-71C7-C7B4A63F5C76}"/>
              </a:ext>
            </a:extLst>
          </p:cNvPr>
          <p:cNvSpPr txBox="1">
            <a:spLocks/>
          </p:cNvSpPr>
          <p:nvPr/>
        </p:nvSpPr>
        <p:spPr>
          <a:xfrm>
            <a:off x="1894482" y="2947065"/>
            <a:ext cx="9144000" cy="9638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b="1" dirty="0">
                <a:solidFill>
                  <a:schemeClr val="bg1"/>
                </a:solidFill>
                <a:latin typeface="Noto Sans" panose="020B0502040504020204" pitchFamily="34" charset="0"/>
              </a:rPr>
              <a:t>5. EQUIPAR</a:t>
            </a:r>
            <a:endParaRPr lang="en-US" sz="4800" b="1" dirty="0">
              <a:solidFill>
                <a:schemeClr val="bg1"/>
              </a:solidFill>
              <a:latin typeface="Noto Sans" panose="020B0502040504020204" pitchFamily="34" charset="0"/>
            </a:endParaRPr>
          </a:p>
        </p:txBody>
      </p:sp>
    </p:spTree>
    <p:extLst>
      <p:ext uri="{BB962C8B-B14F-4D97-AF65-F5344CB8AC3E}">
        <p14:creationId xmlns:p14="http://schemas.microsoft.com/office/powerpoint/2010/main" val="25618843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35A79842-638D-1C82-C89C-8F4D3546EAAE}"/>
              </a:ext>
            </a:extLst>
          </p:cNvPr>
          <p:cNvSpPr txBox="1">
            <a:spLocks/>
          </p:cNvSpPr>
          <p:nvPr/>
        </p:nvSpPr>
        <p:spPr>
          <a:xfrm>
            <a:off x="838200" y="797612"/>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_tradnl" b="1">
                <a:latin typeface="Noto Sans" panose="020B0502040504020204" pitchFamily="34" charset="0"/>
              </a:rPr>
              <a:t>Objetivos:</a:t>
            </a:r>
            <a:endParaRPr lang="es-ES_tradnl" b="1" dirty="0">
              <a:latin typeface="Noto Sans" panose="020B0502040504020204" pitchFamily="34" charset="0"/>
            </a:endParaRPr>
          </a:p>
        </p:txBody>
      </p:sp>
      <p:sp>
        <p:nvSpPr>
          <p:cNvPr id="12" name="Content Placeholder 10">
            <a:extLst>
              <a:ext uri="{FF2B5EF4-FFF2-40B4-BE49-F238E27FC236}">
                <a16:creationId xmlns:a16="http://schemas.microsoft.com/office/drawing/2014/main" id="{7E954F03-26E2-7F5F-CF1D-9E7F72C946BA}"/>
              </a:ext>
            </a:extLst>
          </p:cNvPr>
          <p:cNvSpPr txBox="1">
            <a:spLocks/>
          </p:cNvSpPr>
          <p:nvPr/>
        </p:nvSpPr>
        <p:spPr>
          <a:xfrm>
            <a:off x="838200" y="2215168"/>
            <a:ext cx="10747917"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14350" indent="-514350">
              <a:buFont typeface="+mj-lt"/>
              <a:buAutoNum type="arabicPeriod"/>
            </a:pPr>
            <a:r>
              <a:rPr lang="es-US" sz="3200" dirty="0">
                <a:latin typeface="Futura Medium" panose="020B0602020204020303" pitchFamily="34" charset="-79"/>
                <a:cs typeface="Futura Medium" panose="020B0602020204020303" pitchFamily="34" charset="-79"/>
              </a:rPr>
              <a:t>Haremos nuevas amistades con los no adventistas.</a:t>
            </a:r>
          </a:p>
          <a:p>
            <a:endParaRPr lang="es-US" sz="3200" dirty="0">
              <a:latin typeface="Futura Medium" panose="020B0602020204020303" pitchFamily="34" charset="-79"/>
              <a:cs typeface="Futura Medium" panose="020B0602020204020303" pitchFamily="34" charset="-79"/>
            </a:endParaRPr>
          </a:p>
          <a:p>
            <a:pPr marL="514350" indent="-514350">
              <a:buFont typeface="+mj-lt"/>
              <a:buAutoNum type="arabicPeriod" startAt="2"/>
            </a:pPr>
            <a:r>
              <a:rPr lang="es-ES" sz="3200" dirty="0">
                <a:latin typeface="Futura Medium" panose="020B0602020204020303" pitchFamily="34" charset="-79"/>
                <a:cs typeface="Futura Medium" panose="020B0602020204020303" pitchFamily="34" charset="-79"/>
              </a:rPr>
              <a:t>Buscaremos </a:t>
            </a:r>
            <a:r>
              <a:rPr lang="es-US" sz="3200" dirty="0">
                <a:latin typeface="Futura Medium" panose="020B0602020204020303" pitchFamily="34" charset="-79"/>
                <a:cs typeface="Futura Medium" panose="020B0602020204020303" pitchFamily="34" charset="-79"/>
              </a:rPr>
              <a:t>estrechar relaciones ya existentes con amistades y familiares no adventistas.</a:t>
            </a:r>
          </a:p>
          <a:p>
            <a:pPr marL="514350" indent="-514350">
              <a:buFont typeface="+mj-lt"/>
              <a:buAutoNum type="arabicPeriod" startAt="2"/>
            </a:pPr>
            <a:endParaRPr lang="es-US" sz="3200" dirty="0">
              <a:latin typeface="Futura Medium" panose="020B0602020204020303" pitchFamily="34" charset="-79"/>
              <a:cs typeface="Futura Medium" panose="020B0602020204020303" pitchFamily="34" charset="-79"/>
            </a:endParaRPr>
          </a:p>
          <a:p>
            <a:pPr marL="514350" indent="-514350">
              <a:buFont typeface="+mj-lt"/>
              <a:buAutoNum type="arabicPeriod" startAt="2"/>
            </a:pPr>
            <a:r>
              <a:rPr lang="es-ES" sz="3200" dirty="0">
                <a:latin typeface="Futura Medium" panose="020B0602020204020303" pitchFamily="34" charset="-79"/>
                <a:cs typeface="Futura Medium" panose="020B0602020204020303" pitchFamily="34" charset="-79"/>
              </a:rPr>
              <a:t>Reestablecer amistad con adventistas alejados</a:t>
            </a:r>
          </a:p>
          <a:p>
            <a:endParaRPr lang="en-US" dirty="0">
              <a:latin typeface="Noto Sans" panose="020B0502040504020204" pitchFamily="34" charset="0"/>
            </a:endParaRPr>
          </a:p>
        </p:txBody>
      </p:sp>
    </p:spTree>
    <p:extLst>
      <p:ext uri="{BB962C8B-B14F-4D97-AF65-F5344CB8AC3E}">
        <p14:creationId xmlns:p14="http://schemas.microsoft.com/office/powerpoint/2010/main" val="897288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xEl>
                                              <p:pRg st="2" end="2"/>
                                            </p:txEl>
                                          </p:spTgt>
                                        </p:tgtEl>
                                        <p:attrNameLst>
                                          <p:attrName>style.visibility</p:attrName>
                                        </p:attrNameLst>
                                      </p:cBhvr>
                                      <p:to>
                                        <p:strVal val="visible"/>
                                      </p:to>
                                    </p:set>
                                    <p:anim calcmode="lin" valueType="num">
                                      <p:cBhvr additive="base">
                                        <p:cTn id="13"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xEl>
                                              <p:pRg st="4" end="4"/>
                                            </p:txEl>
                                          </p:spTgt>
                                        </p:tgtEl>
                                        <p:attrNameLst>
                                          <p:attrName>style.visibility</p:attrName>
                                        </p:attrNameLst>
                                      </p:cBhvr>
                                      <p:to>
                                        <p:strVal val="visible"/>
                                      </p:to>
                                    </p:set>
                                    <p:anim calcmode="lin" valueType="num">
                                      <p:cBhvr additive="base">
                                        <p:cTn id="19" dur="500" fill="hold"/>
                                        <p:tgtEl>
                                          <p:spTgt spid="12">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0C90FC3-EC61-018D-97AF-596152C2D22F}"/>
              </a:ext>
            </a:extLst>
          </p:cNvPr>
          <p:cNvSpPr txBox="1">
            <a:spLocks/>
          </p:cNvSpPr>
          <p:nvPr/>
        </p:nvSpPr>
        <p:spPr>
          <a:xfrm>
            <a:off x="838200" y="76797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b="1" dirty="0" err="1">
                <a:latin typeface="Noto Sans" panose="020B0502040504020204" pitchFamily="34" charset="0"/>
              </a:rPr>
              <a:t>Objetivo</a:t>
            </a:r>
            <a:r>
              <a:rPr lang="en-US" sz="6000" b="1" dirty="0">
                <a:latin typeface="Noto Sans" panose="020B0502040504020204" pitchFamily="34" charset="0"/>
              </a:rPr>
              <a:t>:</a:t>
            </a:r>
          </a:p>
        </p:txBody>
      </p:sp>
      <p:sp>
        <p:nvSpPr>
          <p:cNvPr id="5" name="Content Placeholder 4">
            <a:extLst>
              <a:ext uri="{FF2B5EF4-FFF2-40B4-BE49-F238E27FC236}">
                <a16:creationId xmlns:a16="http://schemas.microsoft.com/office/drawing/2014/main" id="{26FD1135-3004-A0CF-97CB-C3824BFE3F9B}"/>
              </a:ext>
            </a:extLst>
          </p:cNvPr>
          <p:cNvSpPr>
            <a:spLocks noGrp="1"/>
          </p:cNvSpPr>
          <p:nvPr>
            <p:ph idx="1"/>
          </p:nvPr>
        </p:nvSpPr>
        <p:spPr>
          <a:xfrm>
            <a:off x="838200" y="2506662"/>
            <a:ext cx="10515600" cy="4351338"/>
          </a:xfrm>
        </p:spPr>
        <p:txBody>
          <a:bodyPr/>
          <a:lstStyle/>
          <a:p>
            <a:pPr marL="0" indent="0">
              <a:buNone/>
            </a:pPr>
            <a:r>
              <a:rPr lang="es-ES" sz="3200" b="1" dirty="0"/>
              <a:t>Que el nuevo creyente sea equipado y confirmado por la iglesia local y mundial.</a:t>
            </a:r>
            <a:endParaRPr lang="es-US" sz="3200" dirty="0"/>
          </a:p>
          <a:p>
            <a:pPr marL="0" indent="0">
              <a:buNone/>
            </a:pPr>
            <a:endParaRPr lang="en-US" dirty="0"/>
          </a:p>
        </p:txBody>
      </p:sp>
    </p:spTree>
    <p:extLst>
      <p:ext uri="{BB962C8B-B14F-4D97-AF65-F5344CB8AC3E}">
        <p14:creationId xmlns:p14="http://schemas.microsoft.com/office/powerpoint/2010/main" val="11201981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7293C7-34AC-3BC7-72AA-C106AF16D743}"/>
              </a:ext>
            </a:extLst>
          </p:cNvPr>
          <p:cNvSpPr>
            <a:spLocks noGrp="1"/>
          </p:cNvSpPr>
          <p:nvPr>
            <p:ph idx="1"/>
          </p:nvPr>
        </p:nvSpPr>
        <p:spPr/>
        <p:txBody>
          <a:bodyPr>
            <a:normAutofit fontScale="92500" lnSpcReduction="20000"/>
          </a:bodyPr>
          <a:lstStyle/>
          <a:p>
            <a:pPr marL="971550" lvl="1" indent="-514350">
              <a:buFont typeface="+mj-lt"/>
              <a:buAutoNum type="alphaLcPeriod"/>
            </a:pPr>
            <a:r>
              <a:rPr lang="es-ES" sz="3600" dirty="0"/>
              <a:t>Compartirles el video tutorial donde se desarrolla la organización y funcionamiento de la iglesia adventista al nivel mundial.</a:t>
            </a:r>
          </a:p>
          <a:p>
            <a:pPr marL="971550" lvl="1" indent="-514350">
              <a:buFont typeface="+mj-lt"/>
              <a:buAutoNum type="alphaLcPeriod"/>
            </a:pPr>
            <a:endParaRPr lang="es-ES" sz="3600" dirty="0"/>
          </a:p>
          <a:p>
            <a:pPr marL="971550" lvl="1" indent="-514350">
              <a:buFont typeface="+mj-lt"/>
              <a:buAutoNum type="alphaLcPeriod"/>
            </a:pPr>
            <a:r>
              <a:rPr lang="es-ES" sz="3600" dirty="0"/>
              <a:t>Tener un número especial de El Centinela en el cual se presenta en detalles la organización, mantenimiento y función de la iglesia.</a:t>
            </a:r>
          </a:p>
          <a:p>
            <a:pPr marL="971550" lvl="1" indent="-514350">
              <a:buFont typeface="+mj-lt"/>
              <a:buAutoNum type="alphaLcPeriod"/>
            </a:pPr>
            <a:endParaRPr lang="es-ES" sz="3600" dirty="0"/>
          </a:p>
          <a:p>
            <a:pPr marL="971550" lvl="1" indent="-514350">
              <a:buFont typeface="+mj-lt"/>
              <a:buAutoNum type="alphaLcPeriod"/>
            </a:pPr>
            <a:r>
              <a:rPr lang="es-ES" sz="3600" dirty="0"/>
              <a:t>Compartir el librito “¿Y Ahora Qué?” por Homero Salazar, el cual amplía lo que se espera del miembro de iglesia después del bautismo.</a:t>
            </a:r>
          </a:p>
          <a:p>
            <a:pPr marL="971550" lvl="1" indent="-514350">
              <a:buFont typeface="+mj-lt"/>
              <a:buAutoNum type="alphaLcPeriod"/>
            </a:pPr>
            <a:endParaRPr lang="es-ES" sz="3600" dirty="0"/>
          </a:p>
          <a:p>
            <a:pPr marL="971550" lvl="1" indent="-514350">
              <a:buFont typeface="+mj-lt"/>
              <a:buAutoNum type="alphaLcPeriod"/>
            </a:pPr>
            <a:endParaRPr lang="es-ES" sz="3600" dirty="0"/>
          </a:p>
          <a:p>
            <a:endParaRPr lang="en-US" dirty="0"/>
          </a:p>
        </p:txBody>
      </p:sp>
      <p:sp>
        <p:nvSpPr>
          <p:cNvPr id="4" name="Title 1">
            <a:extLst>
              <a:ext uri="{FF2B5EF4-FFF2-40B4-BE49-F238E27FC236}">
                <a16:creationId xmlns:a16="http://schemas.microsoft.com/office/drawing/2014/main" id="{D8ABC849-C6B7-632C-B602-53623E67E850}"/>
              </a:ext>
            </a:extLst>
          </p:cNvPr>
          <p:cNvSpPr>
            <a:spLocks noGrp="1"/>
          </p:cNvSpPr>
          <p:nvPr>
            <p:ph type="title"/>
          </p:nvPr>
        </p:nvSpPr>
        <p:spPr>
          <a:xfrm>
            <a:off x="838200" y="681037"/>
            <a:ext cx="10515600" cy="1325563"/>
          </a:xfrm>
        </p:spPr>
        <p:txBody>
          <a:bodyPr>
            <a:normAutofit/>
          </a:bodyPr>
          <a:lstStyle/>
          <a:p>
            <a:r>
              <a:rPr lang="es-US" dirty="0">
                <a:latin typeface="Futura Medium" panose="020B0602020204020303" pitchFamily="34" charset="-79"/>
                <a:cs typeface="Futura Medium" panose="020B0602020204020303" pitchFamily="34" charset="-79"/>
              </a:rPr>
              <a:t>Métodos sugeridos:</a:t>
            </a:r>
          </a:p>
        </p:txBody>
      </p:sp>
    </p:spTree>
    <p:extLst>
      <p:ext uri="{BB962C8B-B14F-4D97-AF65-F5344CB8AC3E}">
        <p14:creationId xmlns:p14="http://schemas.microsoft.com/office/powerpoint/2010/main" val="22282136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003195A-AF06-6171-0AB1-BC0E39784F28}"/>
              </a:ext>
            </a:extLst>
          </p:cNvPr>
          <p:cNvSpPr>
            <a:spLocks noGrp="1"/>
          </p:cNvSpPr>
          <p:nvPr>
            <p:ph idx="1"/>
          </p:nvPr>
        </p:nvSpPr>
        <p:spPr/>
        <p:txBody>
          <a:bodyPr>
            <a:normAutofit lnSpcReduction="10000"/>
          </a:bodyPr>
          <a:lstStyle/>
          <a:p>
            <a:pPr marL="1200150" lvl="1" indent="-742950">
              <a:buFont typeface="+mj-lt"/>
              <a:buAutoNum type="alphaLcPeriod" startAt="4"/>
            </a:pPr>
            <a:r>
              <a:rPr lang="es-ES" sz="3600" dirty="0"/>
              <a:t>Identificar y equipar 7% de los miembros de nuestra División Norteamericana a convertirse en discípulos que hacen discípulos (ganadores de almas).</a:t>
            </a:r>
          </a:p>
          <a:p>
            <a:pPr marL="1200150" lvl="1" indent="-742950">
              <a:buFont typeface="+mj-lt"/>
              <a:buAutoNum type="alphaLcPeriod" startAt="4"/>
            </a:pPr>
            <a:endParaRPr lang="es-ES" sz="3600" dirty="0"/>
          </a:p>
          <a:p>
            <a:pPr marL="1200150" lvl="1" indent="-742950">
              <a:buFont typeface="+mj-lt"/>
              <a:buAutoNum type="alphaLcPeriod" startAt="4"/>
            </a:pPr>
            <a:r>
              <a:rPr lang="es-ES" sz="3600" dirty="0"/>
              <a:t>Empoderar a los miembros y no miembros, </a:t>
            </a:r>
            <a:r>
              <a:rPr lang="es-ES" sz="3600" dirty="0" err="1"/>
              <a:t>equipandolos</a:t>
            </a:r>
            <a:r>
              <a:rPr lang="es-ES" sz="3600" dirty="0"/>
              <a:t>, </a:t>
            </a:r>
            <a:r>
              <a:rPr lang="es-ES" sz="3600" dirty="0" err="1"/>
              <a:t>asesorandolos</a:t>
            </a:r>
            <a:r>
              <a:rPr lang="es-ES" sz="3600" dirty="0"/>
              <a:t>, dándoles la oportunidad de participar en algún tipo de ministerio de la iglesia.</a:t>
            </a:r>
          </a:p>
          <a:p>
            <a:endParaRPr lang="en-US" dirty="0"/>
          </a:p>
        </p:txBody>
      </p:sp>
    </p:spTree>
    <p:extLst>
      <p:ext uri="{BB962C8B-B14F-4D97-AF65-F5344CB8AC3E}">
        <p14:creationId xmlns:p14="http://schemas.microsoft.com/office/powerpoint/2010/main" val="16493335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4D7E44E-D383-7847-A086-F9C68E148210}"/>
              </a:ext>
            </a:extLst>
          </p:cNvPr>
          <p:cNvSpPr txBox="1">
            <a:spLocks/>
          </p:cNvSpPr>
          <p:nvPr/>
        </p:nvSpPr>
        <p:spPr>
          <a:xfrm>
            <a:off x="7697171" y="6011548"/>
            <a:ext cx="7312370" cy="47485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600" b="1" dirty="0">
                <a:solidFill>
                  <a:schemeClr val="bg1"/>
                </a:solidFill>
                <a:latin typeface="Noto Sans" panose="020B0502040504020204" pitchFamily="34" charset="0"/>
              </a:rPr>
              <a:t>5</a:t>
            </a:r>
          </a:p>
        </p:txBody>
      </p:sp>
      <p:sp>
        <p:nvSpPr>
          <p:cNvPr id="8" name="Content Placeholder 10">
            <a:extLst>
              <a:ext uri="{FF2B5EF4-FFF2-40B4-BE49-F238E27FC236}">
                <a16:creationId xmlns:a16="http://schemas.microsoft.com/office/drawing/2014/main" id="{3D433886-979B-4640-A5A8-1AA974173042}"/>
              </a:ext>
            </a:extLst>
          </p:cNvPr>
          <p:cNvSpPr txBox="1">
            <a:spLocks/>
          </p:cNvSpPr>
          <p:nvPr/>
        </p:nvSpPr>
        <p:spPr>
          <a:xfrm>
            <a:off x="190768" y="1567543"/>
            <a:ext cx="10255631" cy="513306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200150" lvl="1" indent="-742950" algn="l">
              <a:buFont typeface="+mj-lt"/>
              <a:buAutoNum type="alphaLcPeriod"/>
            </a:pPr>
            <a:r>
              <a:rPr lang="es-ES" sz="3600" dirty="0">
                <a:latin typeface="Noto Sans" panose="020B0502040504020204" pitchFamily="34" charset="0"/>
                <a:ea typeface="Noto Sans" panose="020B0502040504020204" pitchFamily="34" charset="0"/>
                <a:cs typeface="Noto Sans" panose="020B0502040504020204" pitchFamily="34" charset="0"/>
              </a:rPr>
              <a:t>Como descubrir los dones espirituales</a:t>
            </a:r>
          </a:p>
          <a:p>
            <a:pPr marL="1200150" lvl="1" indent="-742950" algn="l">
              <a:buFont typeface="+mj-lt"/>
              <a:buAutoNum type="alphaLcPeriod"/>
            </a:pPr>
            <a:endParaRPr lang="es-ES" sz="3600" dirty="0">
              <a:latin typeface="Noto Sans" panose="020B0502040504020204" pitchFamily="34" charset="0"/>
              <a:ea typeface="Noto Sans" panose="020B0502040504020204" pitchFamily="34" charset="0"/>
              <a:cs typeface="Noto Sans" panose="020B0502040504020204" pitchFamily="34" charset="0"/>
            </a:endParaRPr>
          </a:p>
          <a:p>
            <a:pPr marL="1200150" lvl="1" indent="-742950" algn="l">
              <a:buFont typeface="+mj-lt"/>
              <a:buAutoNum type="alphaLcPeriod"/>
            </a:pPr>
            <a:r>
              <a:rPr lang="es-ES" sz="3600" dirty="0">
                <a:latin typeface="Noto Sans" panose="020B0502040504020204" pitchFamily="34" charset="0"/>
                <a:ea typeface="Noto Sans" panose="020B0502040504020204" pitchFamily="34" charset="0"/>
                <a:cs typeface="Noto Sans" panose="020B0502040504020204" pitchFamily="34" charset="0"/>
              </a:rPr>
              <a:t>El funcionamiento de los grupos pequeños</a:t>
            </a:r>
          </a:p>
          <a:p>
            <a:pPr lvl="1" algn="l"/>
            <a:endParaRPr lang="es-ES" sz="3600" dirty="0">
              <a:latin typeface="Noto Sans" panose="020B0502040504020204" pitchFamily="34" charset="0"/>
              <a:ea typeface="Noto Sans" panose="020B0502040504020204" pitchFamily="34" charset="0"/>
              <a:cs typeface="Noto Sans" panose="020B0502040504020204" pitchFamily="34" charset="0"/>
            </a:endParaRPr>
          </a:p>
          <a:p>
            <a:pPr marL="1200150" lvl="1" indent="-742950" algn="l">
              <a:buFont typeface="+mj-lt"/>
              <a:buAutoNum type="alphaLcPeriod"/>
            </a:pPr>
            <a:r>
              <a:rPr lang="es-ES" sz="3600" dirty="0">
                <a:latin typeface="Noto Sans" panose="020B0502040504020204" pitchFamily="34" charset="0"/>
                <a:ea typeface="Noto Sans" panose="020B0502040504020204" pitchFamily="34" charset="0"/>
                <a:cs typeface="Noto Sans" panose="020B0502040504020204" pitchFamily="34" charset="0"/>
              </a:rPr>
              <a:t>Cómo dar estudios bíblicos</a:t>
            </a:r>
          </a:p>
          <a:p>
            <a:pPr marL="1200150" lvl="1" indent="-742950" algn="l">
              <a:buFont typeface="+mj-lt"/>
              <a:buAutoNum type="alphaLcPeriod"/>
            </a:pPr>
            <a:endParaRPr lang="es-ES" sz="3600" dirty="0">
              <a:latin typeface="Noto Sans" panose="020B0502040504020204" pitchFamily="34" charset="0"/>
              <a:ea typeface="Noto Sans" panose="020B0502040504020204" pitchFamily="34" charset="0"/>
              <a:cs typeface="Noto Sans" panose="020B0502040504020204" pitchFamily="34" charset="0"/>
            </a:endParaRPr>
          </a:p>
          <a:p>
            <a:pPr marL="1200150" lvl="1" indent="-742950" algn="l">
              <a:buFont typeface="+mj-lt"/>
              <a:buAutoNum type="alphaLcPeriod"/>
            </a:pPr>
            <a:r>
              <a:rPr lang="es-ES" sz="3600" dirty="0">
                <a:latin typeface="Noto Sans" panose="020B0502040504020204" pitchFamily="34" charset="0"/>
                <a:ea typeface="Noto Sans" panose="020B0502040504020204" pitchFamily="34" charset="0"/>
                <a:cs typeface="Noto Sans" panose="020B0502040504020204" pitchFamily="34" charset="0"/>
              </a:rPr>
              <a:t>Clase de predicación laica.</a:t>
            </a:r>
          </a:p>
          <a:p>
            <a:pPr marL="971550" lvl="1" indent="-514350" algn="l">
              <a:buFont typeface="+mj-lt"/>
              <a:buAutoNum type="alphaLcPeriod" startAt="4"/>
            </a:pPr>
            <a:endParaRPr lang="es-ES" sz="3600" dirty="0"/>
          </a:p>
          <a:p>
            <a:pPr marL="971550" lvl="1" indent="-514350" algn="l">
              <a:buFont typeface="+mj-lt"/>
              <a:buAutoNum type="alphaLcPeriod" startAt="4"/>
            </a:pPr>
            <a:endParaRPr lang="es-ES" sz="3600" dirty="0"/>
          </a:p>
          <a:p>
            <a:pPr marL="971550" lvl="1" indent="-514350" algn="l">
              <a:buFont typeface="+mj-lt"/>
              <a:buAutoNum type="alphaLcPeriod" startAt="4"/>
            </a:pPr>
            <a:endParaRPr lang="es-ES" sz="3600" dirty="0"/>
          </a:p>
          <a:p>
            <a:pPr marL="514350" indent="-514350" algn="l">
              <a:buFont typeface="+mj-lt"/>
              <a:buAutoNum type="alphaLcPeriod"/>
            </a:pPr>
            <a:endParaRPr lang="en-US" dirty="0">
              <a:latin typeface="Noto Sans" panose="020B0502040504020204" pitchFamily="34" charset="0"/>
            </a:endParaRPr>
          </a:p>
        </p:txBody>
      </p:sp>
      <p:sp>
        <p:nvSpPr>
          <p:cNvPr id="5" name="Content Placeholder 10">
            <a:extLst>
              <a:ext uri="{FF2B5EF4-FFF2-40B4-BE49-F238E27FC236}">
                <a16:creationId xmlns:a16="http://schemas.microsoft.com/office/drawing/2014/main" id="{7CD59F4C-5F42-1A47-9CD3-39DA9D1E0E6B}"/>
              </a:ext>
            </a:extLst>
          </p:cNvPr>
          <p:cNvSpPr txBox="1">
            <a:spLocks/>
          </p:cNvSpPr>
          <p:nvPr/>
        </p:nvSpPr>
        <p:spPr>
          <a:xfrm>
            <a:off x="269690" y="885669"/>
            <a:ext cx="10255631" cy="89691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1" algn="l"/>
            <a:r>
              <a:rPr lang="es-ES" sz="4400" dirty="0"/>
              <a:t>Seminarios:</a:t>
            </a:r>
          </a:p>
          <a:p>
            <a:pPr marL="971550" lvl="1" indent="-514350" algn="l">
              <a:buFont typeface="+mj-lt"/>
              <a:buAutoNum type="alphaLcPeriod" startAt="4"/>
            </a:pPr>
            <a:endParaRPr lang="es-ES" sz="4400" dirty="0"/>
          </a:p>
          <a:p>
            <a:pPr marL="971550" lvl="1" indent="-514350" algn="l">
              <a:buFont typeface="+mj-lt"/>
              <a:buAutoNum type="alphaLcPeriod" startAt="4"/>
            </a:pPr>
            <a:endParaRPr lang="es-ES" sz="4400" dirty="0">
              <a:solidFill>
                <a:schemeClr val="bg1"/>
              </a:solidFill>
            </a:endParaRPr>
          </a:p>
          <a:p>
            <a:pPr marL="514350" indent="-514350" algn="l">
              <a:buFont typeface="+mj-lt"/>
              <a:buAutoNum type="alphaLcPeriod"/>
            </a:pPr>
            <a:endParaRPr lang="en-US" sz="3200" dirty="0">
              <a:solidFill>
                <a:schemeClr val="bg1"/>
              </a:solidFill>
              <a:latin typeface="Noto Sans" panose="020B0502040504020204" pitchFamily="34" charset="0"/>
            </a:endParaRPr>
          </a:p>
        </p:txBody>
      </p:sp>
    </p:spTree>
    <p:extLst>
      <p:ext uri="{BB962C8B-B14F-4D97-AF65-F5344CB8AC3E}">
        <p14:creationId xmlns:p14="http://schemas.microsoft.com/office/powerpoint/2010/main" val="1589680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 calcmode="lin" valueType="num">
                                      <p:cBhvr additive="base">
                                        <p:cTn id="13"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 calcmode="lin" valueType="num">
                                      <p:cBhvr additive="base">
                                        <p:cTn id="19"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xEl>
                                              <p:pRg st="6" end="6"/>
                                            </p:txEl>
                                          </p:spTgt>
                                        </p:tgtEl>
                                        <p:attrNameLst>
                                          <p:attrName>style.visibility</p:attrName>
                                        </p:attrNameLst>
                                      </p:cBhvr>
                                      <p:to>
                                        <p:strVal val="visible"/>
                                      </p:to>
                                    </p:set>
                                    <p:anim calcmode="lin" valueType="num">
                                      <p:cBhvr additive="base">
                                        <p:cTn id="25"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B1FC7F84-4C33-1744-6AD2-FAFCDC64C0A2}"/>
              </a:ext>
            </a:extLst>
          </p:cNvPr>
          <p:cNvSpPr txBox="1">
            <a:spLocks/>
          </p:cNvSpPr>
          <p:nvPr/>
        </p:nvSpPr>
        <p:spPr>
          <a:xfrm>
            <a:off x="3229232" y="2465130"/>
            <a:ext cx="9144000" cy="9638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Noto Sans" panose="020B0502040504020204" pitchFamily="34" charset="0"/>
              </a:rPr>
              <a:t>1. PREPARACIÓN</a:t>
            </a:r>
            <a:r>
              <a:rPr lang="en-US" sz="4800" b="1" dirty="0">
                <a:latin typeface="Noto Sans" panose="020B0502040504020204" pitchFamily="34" charset="0"/>
              </a:rPr>
              <a:t> </a:t>
            </a:r>
          </a:p>
        </p:txBody>
      </p:sp>
      <p:pic>
        <p:nvPicPr>
          <p:cNvPr id="18" name="Picture 17">
            <a:extLst>
              <a:ext uri="{FF2B5EF4-FFF2-40B4-BE49-F238E27FC236}">
                <a16:creationId xmlns:a16="http://schemas.microsoft.com/office/drawing/2014/main" id="{DA82F85C-E58F-E94B-12F9-48E62D6DA7E2}"/>
              </a:ext>
            </a:extLst>
          </p:cNvPr>
          <p:cNvPicPr>
            <a:picLocks noChangeAspect="1"/>
          </p:cNvPicPr>
          <p:nvPr/>
        </p:nvPicPr>
        <p:blipFill>
          <a:blip r:embed="rId2"/>
          <a:srcRect/>
          <a:stretch/>
        </p:blipFill>
        <p:spPr>
          <a:xfrm>
            <a:off x="8759" y="0"/>
            <a:ext cx="12648156" cy="9495968"/>
          </a:xfrm>
          <a:prstGeom prst="rect">
            <a:avLst/>
          </a:prstGeom>
        </p:spPr>
      </p:pic>
      <p:sp>
        <p:nvSpPr>
          <p:cNvPr id="19" name="Title 1">
            <a:extLst>
              <a:ext uri="{FF2B5EF4-FFF2-40B4-BE49-F238E27FC236}">
                <a16:creationId xmlns:a16="http://schemas.microsoft.com/office/drawing/2014/main" id="{7C8C51E8-A317-9097-71C7-C7B4A63F5C76}"/>
              </a:ext>
            </a:extLst>
          </p:cNvPr>
          <p:cNvSpPr txBox="1">
            <a:spLocks/>
          </p:cNvSpPr>
          <p:nvPr/>
        </p:nvSpPr>
        <p:spPr>
          <a:xfrm>
            <a:off x="2343517" y="2947065"/>
            <a:ext cx="9144000" cy="9638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b="1" dirty="0">
                <a:solidFill>
                  <a:schemeClr val="bg1"/>
                </a:solidFill>
                <a:latin typeface="Noto Sans" panose="020B0502040504020204" pitchFamily="34" charset="0"/>
              </a:rPr>
              <a:t>6. PLANTAR</a:t>
            </a:r>
            <a:endParaRPr lang="en-US" sz="4800" b="1" dirty="0">
              <a:solidFill>
                <a:schemeClr val="bg1"/>
              </a:solidFill>
              <a:latin typeface="Noto Sans" panose="020B0502040504020204" pitchFamily="34" charset="0"/>
            </a:endParaRPr>
          </a:p>
        </p:txBody>
      </p:sp>
    </p:spTree>
    <p:extLst>
      <p:ext uri="{BB962C8B-B14F-4D97-AF65-F5344CB8AC3E}">
        <p14:creationId xmlns:p14="http://schemas.microsoft.com/office/powerpoint/2010/main" val="1554883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14">
            <a:extLst>
              <a:ext uri="{FF2B5EF4-FFF2-40B4-BE49-F238E27FC236}">
                <a16:creationId xmlns:a16="http://schemas.microsoft.com/office/drawing/2014/main" id="{F8D6FFE2-FB31-025B-C2A7-84F5EA49C4CA}"/>
              </a:ext>
            </a:extLst>
          </p:cNvPr>
          <p:cNvSpPr txBox="1"/>
          <p:nvPr/>
        </p:nvSpPr>
        <p:spPr>
          <a:xfrm>
            <a:off x="1392300" y="2685257"/>
            <a:ext cx="8372008" cy="1200329"/>
          </a:xfrm>
          <a:prstGeom prst="rect">
            <a:avLst/>
          </a:prstGeom>
          <a:noFill/>
        </p:spPr>
        <p:txBody>
          <a:bodyPr wrap="square">
            <a:spAutoFit/>
          </a:bodyPr>
          <a:lstStyle/>
          <a:p>
            <a:pPr algn="ctr"/>
            <a:r>
              <a:rPr lang="es-US" sz="3600" dirty="0">
                <a:effectLst/>
                <a:latin typeface="Aharoni" panose="02010803020104030203" pitchFamily="2" charset="-79"/>
                <a:ea typeface="Noto Sans" panose="020B0502040504020204" pitchFamily="34" charset="0"/>
                <a:cs typeface="Aharoni" panose="02010803020104030203" pitchFamily="2" charset="-79"/>
              </a:rPr>
              <a:t>Plantar 1000 nuevas congregaciones hasta el 2025 </a:t>
            </a:r>
            <a:endParaRPr lang="es-US" sz="3600" dirty="0">
              <a:latin typeface="Aharoni" panose="02010803020104030203" pitchFamily="2" charset="-79"/>
              <a:ea typeface="Noto Sans" panose="020B0502040504020204" pitchFamily="34" charset="0"/>
              <a:cs typeface="Aharoni" panose="02010803020104030203" pitchFamily="2" charset="-79"/>
            </a:endParaRPr>
          </a:p>
        </p:txBody>
      </p:sp>
      <p:sp>
        <p:nvSpPr>
          <p:cNvPr id="8" name="Title 1">
            <a:extLst>
              <a:ext uri="{FF2B5EF4-FFF2-40B4-BE49-F238E27FC236}">
                <a16:creationId xmlns:a16="http://schemas.microsoft.com/office/drawing/2014/main" id="{B7EDD1BE-A21E-9E1D-5014-187CF5D7F990}"/>
              </a:ext>
            </a:extLst>
          </p:cNvPr>
          <p:cNvSpPr txBox="1">
            <a:spLocks/>
          </p:cNvSpPr>
          <p:nvPr/>
        </p:nvSpPr>
        <p:spPr>
          <a:xfrm>
            <a:off x="764721" y="838653"/>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err="1">
                <a:latin typeface="Noto Sans" panose="020B0502040504020204" pitchFamily="34" charset="0"/>
              </a:rPr>
              <a:t>Objetivo</a:t>
            </a:r>
            <a:endParaRPr lang="en-US" b="1" dirty="0">
              <a:latin typeface="Noto Sans" panose="020B0502040504020204" pitchFamily="34" charset="0"/>
            </a:endParaRPr>
          </a:p>
        </p:txBody>
      </p:sp>
    </p:spTree>
    <p:extLst>
      <p:ext uri="{BB962C8B-B14F-4D97-AF65-F5344CB8AC3E}">
        <p14:creationId xmlns:p14="http://schemas.microsoft.com/office/powerpoint/2010/main" val="1541301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CC52236-E730-EC50-EA6C-89417DBA72DF}"/>
              </a:ext>
            </a:extLst>
          </p:cNvPr>
          <p:cNvSpPr>
            <a:spLocks noGrp="1"/>
          </p:cNvSpPr>
          <p:nvPr>
            <p:ph idx="1"/>
          </p:nvPr>
        </p:nvSpPr>
        <p:spPr/>
        <p:txBody>
          <a:bodyPr/>
          <a:lstStyle/>
          <a:p>
            <a:pPr marL="514350" indent="-514350">
              <a:buFont typeface="+mj-lt"/>
              <a:buAutoNum type="alphaLcPeriod"/>
            </a:pPr>
            <a:r>
              <a:rPr lang="es-US" dirty="0">
                <a:latin typeface="Noto Sans" panose="020B0502040504020204" pitchFamily="34" charset="0"/>
                <a:ea typeface="Noto Sans" panose="020B0502040504020204" pitchFamily="34" charset="0"/>
                <a:cs typeface="Noto Sans" panose="020B0502040504020204" pitchFamily="34" charset="0"/>
              </a:rPr>
              <a:t>Cada iglesia estudia su territorio e identifica áreas no alcanzadas de 25,000 habitantes sin presencia adventista (las aldeas e islas remotas tendrían una población más pequeña) </a:t>
            </a:r>
          </a:p>
          <a:p>
            <a:pPr marL="514350" indent="-514350">
              <a:buFont typeface="+mj-lt"/>
              <a:buAutoNum type="alphaLcPeriod"/>
            </a:pPr>
            <a:endParaRPr lang="es-US" dirty="0">
              <a:latin typeface="Noto Sans" panose="020B0502040504020204" pitchFamily="34" charset="0"/>
              <a:ea typeface="Noto Sans" panose="020B0502040504020204" pitchFamily="34" charset="0"/>
              <a:cs typeface="Noto Sans" panose="020B0502040504020204" pitchFamily="34" charset="0"/>
            </a:endParaRPr>
          </a:p>
          <a:p>
            <a:pPr marL="514350" indent="-514350">
              <a:buFont typeface="+mj-lt"/>
              <a:buAutoNum type="alphaLcPeriod"/>
            </a:pPr>
            <a:r>
              <a:rPr lang="es-US" dirty="0">
                <a:latin typeface="Noto Sans" panose="020B0502040504020204" pitchFamily="34" charset="0"/>
                <a:ea typeface="Noto Sans" panose="020B0502040504020204" pitchFamily="34" charset="0"/>
                <a:cs typeface="Noto Sans" panose="020B0502040504020204" pitchFamily="34" charset="0"/>
              </a:rPr>
              <a:t>Cada iglesia, con una congregación de más de 200 miembros, ora, visualiza y considera las posibilidades de plantar una iglesia hija.</a:t>
            </a:r>
          </a:p>
          <a:p>
            <a:endParaRPr lang="en-US" dirty="0"/>
          </a:p>
        </p:txBody>
      </p:sp>
      <p:sp>
        <p:nvSpPr>
          <p:cNvPr id="4" name="Title 1">
            <a:extLst>
              <a:ext uri="{FF2B5EF4-FFF2-40B4-BE49-F238E27FC236}">
                <a16:creationId xmlns:a16="http://schemas.microsoft.com/office/drawing/2014/main" id="{EF6CB051-81A6-57A6-5338-DF01CA7C4803}"/>
              </a:ext>
            </a:extLst>
          </p:cNvPr>
          <p:cNvSpPr txBox="1">
            <a:spLocks/>
          </p:cNvSpPr>
          <p:nvPr/>
        </p:nvSpPr>
        <p:spPr>
          <a:xfrm>
            <a:off x="838200" y="68103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US" dirty="0">
                <a:latin typeface="Futura Medium" panose="020B0602020204020303" pitchFamily="34" charset="-79"/>
                <a:cs typeface="Futura Medium" panose="020B0602020204020303" pitchFamily="34" charset="-79"/>
              </a:rPr>
              <a:t>Métodos sugeridos:</a:t>
            </a:r>
          </a:p>
        </p:txBody>
      </p:sp>
    </p:spTree>
    <p:extLst>
      <p:ext uri="{BB962C8B-B14F-4D97-AF65-F5344CB8AC3E}">
        <p14:creationId xmlns:p14="http://schemas.microsoft.com/office/powerpoint/2010/main" val="7828053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7BAA9A-AD28-5A52-D09C-BAA9C342045E}"/>
              </a:ext>
            </a:extLst>
          </p:cNvPr>
          <p:cNvSpPr>
            <a:spLocks noGrp="1"/>
          </p:cNvSpPr>
          <p:nvPr>
            <p:ph idx="1"/>
          </p:nvPr>
        </p:nvSpPr>
        <p:spPr/>
        <p:txBody>
          <a:bodyPr/>
          <a:lstStyle/>
          <a:p>
            <a:pPr marL="514350" indent="-514350">
              <a:buFont typeface="+mj-lt"/>
              <a:buAutoNum type="alphaLcPeriod" startAt="3"/>
            </a:pPr>
            <a:r>
              <a:rPr lang="es-US" dirty="0">
                <a:latin typeface="Noto Sans" panose="020B0502040504020204" pitchFamily="34" charset="0"/>
                <a:ea typeface="Noto Sans" panose="020B0502040504020204" pitchFamily="34" charset="0"/>
                <a:cs typeface="Noto Sans" panose="020B0502040504020204" pitchFamily="34" charset="0"/>
              </a:rPr>
              <a:t>Cada nuevo grupo misionero hace un esfuerzo para alcanzar la demografía que las iglesias establecidas no están alcanzando.</a:t>
            </a:r>
          </a:p>
          <a:p>
            <a:pPr marL="514350" indent="-514350">
              <a:buFont typeface="+mj-lt"/>
              <a:buAutoNum type="alphaLcPeriod" startAt="3"/>
            </a:pPr>
            <a:endParaRPr lang="es-US" dirty="0">
              <a:latin typeface="Noto Sans" panose="020B0502040504020204" pitchFamily="34" charset="0"/>
              <a:ea typeface="Noto Sans" panose="020B0502040504020204" pitchFamily="34" charset="0"/>
              <a:cs typeface="Noto Sans" panose="020B0502040504020204" pitchFamily="34" charset="0"/>
            </a:endParaRPr>
          </a:p>
          <a:p>
            <a:pPr marL="514350" indent="-514350">
              <a:buFont typeface="+mj-lt"/>
              <a:buAutoNum type="alphaLcPeriod" startAt="3"/>
            </a:pPr>
            <a:endParaRPr lang="es-US" dirty="0">
              <a:latin typeface="Noto Sans" panose="020B0502040504020204" pitchFamily="34" charset="0"/>
              <a:ea typeface="Noto Sans" panose="020B0502040504020204" pitchFamily="34" charset="0"/>
              <a:cs typeface="Noto Sans" panose="020B0502040504020204" pitchFamily="34" charset="0"/>
            </a:endParaRPr>
          </a:p>
          <a:p>
            <a:pPr marL="514350" indent="-514350">
              <a:buFont typeface="+mj-lt"/>
              <a:buAutoNum type="alphaLcPeriod" startAt="3"/>
            </a:pPr>
            <a:r>
              <a:rPr lang="es-US" dirty="0">
                <a:latin typeface="Noto Sans" panose="020B0502040504020204" pitchFamily="34" charset="0"/>
                <a:ea typeface="Noto Sans" panose="020B0502040504020204" pitchFamily="34" charset="0"/>
                <a:cs typeface="Noto Sans" panose="020B0502040504020204" pitchFamily="34" charset="0"/>
              </a:rPr>
              <a:t>Ampliar la plantación de iglesias llamando y capacitando a pastores laicos voluntarios para liderar la plantación de nuevos grupos misioneros (según lo necesiten las conferencias).</a:t>
            </a:r>
          </a:p>
          <a:p>
            <a:endParaRPr lang="en-US" dirty="0"/>
          </a:p>
        </p:txBody>
      </p:sp>
    </p:spTree>
    <p:extLst>
      <p:ext uri="{BB962C8B-B14F-4D97-AF65-F5344CB8AC3E}">
        <p14:creationId xmlns:p14="http://schemas.microsoft.com/office/powerpoint/2010/main" val="11820663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16BC6DE-35A4-D245-A6F2-3914B2C349EE}"/>
              </a:ext>
            </a:extLst>
          </p:cNvPr>
          <p:cNvSpPr>
            <a:spLocks noGrp="1"/>
          </p:cNvSpPr>
          <p:nvPr>
            <p:ph idx="1"/>
          </p:nvPr>
        </p:nvSpPr>
        <p:spPr/>
        <p:txBody>
          <a:bodyPr/>
          <a:lstStyle/>
          <a:p>
            <a:pPr marL="514350" indent="-514350">
              <a:buFont typeface="+mj-lt"/>
              <a:buAutoNum type="alphaLcPeriod"/>
            </a:pPr>
            <a:r>
              <a:rPr lang="es-US" dirty="0">
                <a:latin typeface="Noto Sans" panose="020B0502040504020204" pitchFamily="34" charset="0"/>
                <a:ea typeface="Noto Sans" panose="020B0502040504020204" pitchFamily="34" charset="0"/>
                <a:cs typeface="Noto Sans" panose="020B0502040504020204" pitchFamily="34" charset="0"/>
              </a:rPr>
              <a:t>Departamento Ministerial ofrece Recursos</a:t>
            </a:r>
          </a:p>
          <a:p>
            <a:pPr marL="971550" lvl="1" indent="-514350">
              <a:buFont typeface="+mj-lt"/>
              <a:buAutoNum type="alphaLcPeriod"/>
            </a:pPr>
            <a:r>
              <a:rPr lang="es-US" sz="2800" dirty="0" err="1">
                <a:latin typeface="Noto Sans" panose="020B0502040504020204" pitchFamily="34" charset="0"/>
                <a:ea typeface="Noto Sans" panose="020B0502040504020204" pitchFamily="34" charset="0"/>
                <a:cs typeface="Noto Sans" panose="020B0502040504020204" pitchFamily="34" charset="0"/>
              </a:rPr>
              <a:t>Boot</a:t>
            </a:r>
            <a:r>
              <a:rPr lang="es-US" sz="2800" dirty="0">
                <a:latin typeface="Noto Sans" panose="020B0502040504020204" pitchFamily="34" charset="0"/>
                <a:ea typeface="Noto Sans" panose="020B0502040504020204" pitchFamily="34" charset="0"/>
                <a:cs typeface="Noto Sans" panose="020B0502040504020204" pitchFamily="34" charset="0"/>
              </a:rPr>
              <a:t> Camp para plantadores</a:t>
            </a:r>
          </a:p>
          <a:p>
            <a:pPr marL="971550" lvl="1" indent="-514350">
              <a:buFont typeface="+mj-lt"/>
              <a:buAutoNum type="alphaLcPeriod"/>
            </a:pPr>
            <a:r>
              <a:rPr lang="es-US" sz="2800" dirty="0" err="1">
                <a:latin typeface="Noto Sans" panose="020B0502040504020204" pitchFamily="34" charset="0"/>
                <a:ea typeface="Noto Sans" panose="020B0502040504020204" pitchFamily="34" charset="0"/>
                <a:cs typeface="Noto Sans" panose="020B0502040504020204" pitchFamily="34" charset="0"/>
              </a:rPr>
              <a:t>Ehuddle</a:t>
            </a:r>
            <a:endParaRPr lang="es-US" sz="2800" dirty="0">
              <a:latin typeface="Noto Sans" panose="020B0502040504020204" pitchFamily="34" charset="0"/>
              <a:ea typeface="Noto Sans" panose="020B0502040504020204" pitchFamily="34" charset="0"/>
              <a:cs typeface="Noto Sans" panose="020B0502040504020204" pitchFamily="34" charset="0"/>
            </a:endParaRPr>
          </a:p>
          <a:p>
            <a:pPr marL="971550" lvl="1" indent="-514350">
              <a:buFont typeface="+mj-lt"/>
              <a:buAutoNum type="alphaLcPeriod"/>
            </a:pPr>
            <a:r>
              <a:rPr lang="es-US" sz="2800" dirty="0">
                <a:latin typeface="Noto Sans" panose="020B0502040504020204" pitchFamily="34" charset="0"/>
                <a:ea typeface="Noto Sans" panose="020B0502040504020204" pitchFamily="34" charset="0"/>
                <a:cs typeface="Noto Sans" panose="020B0502040504020204" pitchFamily="34" charset="0"/>
              </a:rPr>
              <a:t>Podcasts</a:t>
            </a:r>
          </a:p>
          <a:p>
            <a:pPr marL="971550" lvl="1" indent="-514350">
              <a:buFont typeface="+mj-lt"/>
              <a:buAutoNum type="alphaLcPeriod"/>
            </a:pPr>
            <a:r>
              <a:rPr lang="es-US" sz="2800" dirty="0">
                <a:latin typeface="Noto Sans" panose="020B0502040504020204" pitchFamily="34" charset="0"/>
                <a:ea typeface="Noto Sans" panose="020B0502040504020204" pitchFamily="34" charset="0"/>
                <a:cs typeface="Noto Sans" panose="020B0502040504020204" pitchFamily="34" charset="0"/>
              </a:rPr>
              <a:t>Capacitación a Pastores Voluntarios Laicos</a:t>
            </a:r>
          </a:p>
          <a:p>
            <a:pPr marL="514350" indent="-514350">
              <a:buFont typeface="+mj-lt"/>
              <a:buAutoNum type="alphaLcPeriod"/>
            </a:pPr>
            <a:endParaRPr lang="es-US" dirty="0">
              <a:latin typeface="Noto Sans" panose="020B0502040504020204" pitchFamily="34" charset="0"/>
              <a:ea typeface="Noto Sans" panose="020B0502040504020204" pitchFamily="34" charset="0"/>
              <a:cs typeface="Noto Sans" panose="020B0502040504020204" pitchFamily="34" charset="0"/>
            </a:endParaRPr>
          </a:p>
          <a:p>
            <a:pPr marL="514350" indent="-514350">
              <a:buFont typeface="+mj-lt"/>
              <a:buAutoNum type="alphaLcPeriod"/>
            </a:pPr>
            <a:r>
              <a:rPr lang="es-US" dirty="0">
                <a:latin typeface="Noto Sans" panose="020B0502040504020204" pitchFamily="34" charset="0"/>
                <a:ea typeface="Noto Sans" panose="020B0502040504020204" pitchFamily="34" charset="0"/>
                <a:cs typeface="Noto Sans" panose="020B0502040504020204" pitchFamily="34" charset="0"/>
              </a:rPr>
              <a:t>Libros: Plantación de Iglesias – Orlando Rosales,  Rubén Ramos, Alberto </a:t>
            </a:r>
            <a:r>
              <a:rPr lang="es-US" dirty="0" err="1">
                <a:latin typeface="Noto Sans" panose="020B0502040504020204" pitchFamily="34" charset="0"/>
                <a:ea typeface="Noto Sans" panose="020B0502040504020204" pitchFamily="34" charset="0"/>
                <a:cs typeface="Noto Sans" panose="020B0502040504020204" pitchFamily="34" charset="0"/>
              </a:rPr>
              <a:t>Ingleton</a:t>
            </a:r>
            <a:r>
              <a:rPr lang="es-US" dirty="0">
                <a:latin typeface="Noto Sans" panose="020B0502040504020204" pitchFamily="34" charset="0"/>
                <a:ea typeface="Noto Sans" panose="020B0502040504020204" pitchFamily="34" charset="0"/>
                <a:cs typeface="Noto Sans" panose="020B0502040504020204" pitchFamily="34" charset="0"/>
              </a:rPr>
              <a:t>, </a:t>
            </a:r>
            <a:r>
              <a:rPr lang="es-US" dirty="0" err="1">
                <a:latin typeface="Noto Sans" panose="020B0502040504020204" pitchFamily="34" charset="0"/>
                <a:ea typeface="Noto Sans" panose="020B0502040504020204" pitchFamily="34" charset="0"/>
                <a:cs typeface="Noto Sans" panose="020B0502040504020204" pitchFamily="34" charset="0"/>
              </a:rPr>
              <a:t>Jose</a:t>
            </a:r>
            <a:r>
              <a:rPr lang="es-US" dirty="0">
                <a:latin typeface="Noto Sans" panose="020B0502040504020204" pitchFamily="34" charset="0"/>
                <a:ea typeface="Noto Sans" panose="020B0502040504020204" pitchFamily="34" charset="0"/>
                <a:cs typeface="Noto Sans" panose="020B0502040504020204" pitchFamily="34" charset="0"/>
              </a:rPr>
              <a:t> Cortes Jr. </a:t>
            </a:r>
          </a:p>
          <a:p>
            <a:pPr marL="514350" indent="-514350">
              <a:buFont typeface="+mj-lt"/>
              <a:buAutoNum type="alphaLcPeriod"/>
            </a:pPr>
            <a:endParaRPr lang="es-US" dirty="0">
              <a:latin typeface="Noto Sans" panose="020B0502040504020204" pitchFamily="34" charset="0"/>
              <a:ea typeface="Noto Sans" panose="020B0502040504020204" pitchFamily="34" charset="0"/>
              <a:cs typeface="Noto Sans" panose="020B0502040504020204" pitchFamily="34" charset="0"/>
            </a:endParaRPr>
          </a:p>
          <a:p>
            <a:endParaRPr lang="en-US" dirty="0"/>
          </a:p>
        </p:txBody>
      </p:sp>
      <p:sp>
        <p:nvSpPr>
          <p:cNvPr id="4" name="Title 1">
            <a:extLst>
              <a:ext uri="{FF2B5EF4-FFF2-40B4-BE49-F238E27FC236}">
                <a16:creationId xmlns:a16="http://schemas.microsoft.com/office/drawing/2014/main" id="{FC3C61EA-4047-4425-CD10-B78B2BA8FF97}"/>
              </a:ext>
            </a:extLst>
          </p:cNvPr>
          <p:cNvSpPr>
            <a:spLocks noGrp="1"/>
          </p:cNvSpPr>
          <p:nvPr>
            <p:ph type="title"/>
          </p:nvPr>
        </p:nvSpPr>
        <p:spPr>
          <a:xfrm>
            <a:off x="772886" y="681037"/>
            <a:ext cx="10515600" cy="1325563"/>
          </a:xfrm>
        </p:spPr>
        <p:txBody>
          <a:bodyPr>
            <a:normAutofit/>
          </a:bodyPr>
          <a:lstStyle/>
          <a:p>
            <a:r>
              <a:rPr lang="es-US" dirty="0">
                <a:latin typeface="Futura Medium" panose="020B0602020204020303" pitchFamily="34" charset="-79"/>
                <a:cs typeface="Futura Medium" panose="020B0602020204020303" pitchFamily="34" charset="-79"/>
              </a:rPr>
              <a:t>Recursos:</a:t>
            </a:r>
          </a:p>
        </p:txBody>
      </p:sp>
    </p:spTree>
    <p:extLst>
      <p:ext uri="{BB962C8B-B14F-4D97-AF65-F5344CB8AC3E}">
        <p14:creationId xmlns:p14="http://schemas.microsoft.com/office/powerpoint/2010/main" val="29479241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B1FC7F84-4C33-1744-6AD2-FAFCDC64C0A2}"/>
              </a:ext>
            </a:extLst>
          </p:cNvPr>
          <p:cNvSpPr txBox="1">
            <a:spLocks/>
          </p:cNvSpPr>
          <p:nvPr/>
        </p:nvSpPr>
        <p:spPr>
          <a:xfrm>
            <a:off x="3229232" y="2465130"/>
            <a:ext cx="9144000" cy="9638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Noto Sans" panose="020B0502040504020204" pitchFamily="34" charset="0"/>
              </a:rPr>
              <a:t>1. PREPARACIÓN</a:t>
            </a:r>
            <a:r>
              <a:rPr lang="en-US" sz="4800" b="1" dirty="0">
                <a:latin typeface="Noto Sans" panose="020B0502040504020204" pitchFamily="34" charset="0"/>
              </a:rPr>
              <a:t> </a:t>
            </a:r>
          </a:p>
        </p:txBody>
      </p:sp>
      <p:pic>
        <p:nvPicPr>
          <p:cNvPr id="18" name="Picture 17">
            <a:extLst>
              <a:ext uri="{FF2B5EF4-FFF2-40B4-BE49-F238E27FC236}">
                <a16:creationId xmlns:a16="http://schemas.microsoft.com/office/drawing/2014/main" id="{DA82F85C-E58F-E94B-12F9-48E62D6DA7E2}"/>
              </a:ext>
            </a:extLst>
          </p:cNvPr>
          <p:cNvPicPr>
            <a:picLocks noChangeAspect="1"/>
          </p:cNvPicPr>
          <p:nvPr/>
        </p:nvPicPr>
        <p:blipFill>
          <a:blip r:embed="rId2"/>
          <a:srcRect/>
          <a:stretch/>
        </p:blipFill>
        <p:spPr>
          <a:xfrm>
            <a:off x="8759" y="0"/>
            <a:ext cx="12648156" cy="9495968"/>
          </a:xfrm>
          <a:prstGeom prst="rect">
            <a:avLst/>
          </a:prstGeom>
        </p:spPr>
      </p:pic>
      <p:sp>
        <p:nvSpPr>
          <p:cNvPr id="19" name="Title 1">
            <a:extLst>
              <a:ext uri="{FF2B5EF4-FFF2-40B4-BE49-F238E27FC236}">
                <a16:creationId xmlns:a16="http://schemas.microsoft.com/office/drawing/2014/main" id="{7C8C51E8-A317-9097-71C7-C7B4A63F5C76}"/>
              </a:ext>
            </a:extLst>
          </p:cNvPr>
          <p:cNvSpPr txBox="1">
            <a:spLocks/>
          </p:cNvSpPr>
          <p:nvPr/>
        </p:nvSpPr>
        <p:spPr>
          <a:xfrm>
            <a:off x="2408832" y="2947065"/>
            <a:ext cx="9144000" cy="9638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b="1" dirty="0">
                <a:solidFill>
                  <a:schemeClr val="bg1"/>
                </a:solidFill>
                <a:latin typeface="Noto Sans" panose="020B0502040504020204" pitchFamily="34" charset="0"/>
              </a:rPr>
              <a:t>7. REVITALIZAR</a:t>
            </a:r>
            <a:endParaRPr lang="en-US" sz="4800" b="1" dirty="0">
              <a:solidFill>
                <a:schemeClr val="bg1"/>
              </a:solidFill>
              <a:latin typeface="Noto Sans" panose="020B0502040504020204" pitchFamily="34" charset="0"/>
            </a:endParaRPr>
          </a:p>
        </p:txBody>
      </p:sp>
    </p:spTree>
    <p:extLst>
      <p:ext uri="{BB962C8B-B14F-4D97-AF65-F5344CB8AC3E}">
        <p14:creationId xmlns:p14="http://schemas.microsoft.com/office/powerpoint/2010/main" val="3374681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EB0A011-7AE9-E051-C0C2-11E635CD00E8}"/>
              </a:ext>
            </a:extLst>
          </p:cNvPr>
          <p:cNvSpPr>
            <a:spLocks noGrp="1"/>
          </p:cNvSpPr>
          <p:nvPr>
            <p:ph type="title"/>
          </p:nvPr>
        </p:nvSpPr>
        <p:spPr>
          <a:xfrm>
            <a:off x="508046" y="1101448"/>
            <a:ext cx="7682459" cy="682585"/>
          </a:xfrm>
        </p:spPr>
        <p:txBody>
          <a:bodyPr>
            <a:normAutofit fontScale="90000"/>
          </a:bodyPr>
          <a:lstStyle/>
          <a:p>
            <a:r>
              <a:rPr lang="es-US" dirty="0">
                <a:latin typeface="Futura Medium" panose="020B0602020204020303" pitchFamily="34" charset="-79"/>
                <a:cs typeface="Futura Medium" panose="020B0602020204020303" pitchFamily="34" charset="-79"/>
              </a:rPr>
              <a:t>Métodos sugeridos:</a:t>
            </a:r>
          </a:p>
        </p:txBody>
      </p:sp>
      <p:sp>
        <p:nvSpPr>
          <p:cNvPr id="9" name="Content Placeholder 10">
            <a:extLst>
              <a:ext uri="{FF2B5EF4-FFF2-40B4-BE49-F238E27FC236}">
                <a16:creationId xmlns:a16="http://schemas.microsoft.com/office/drawing/2014/main" id="{DCB99B6F-D474-8079-1AE9-86763C255AA7}"/>
              </a:ext>
            </a:extLst>
          </p:cNvPr>
          <p:cNvSpPr>
            <a:spLocks noGrp="1"/>
          </p:cNvSpPr>
          <p:nvPr>
            <p:ph idx="1"/>
          </p:nvPr>
        </p:nvSpPr>
        <p:spPr>
          <a:xfrm>
            <a:off x="816964" y="1824533"/>
            <a:ext cx="9439144" cy="4736906"/>
          </a:xfrm>
        </p:spPr>
        <p:txBody>
          <a:bodyPr>
            <a:normAutofit fontScale="92500"/>
          </a:bodyPr>
          <a:lstStyle/>
          <a:p>
            <a:pPr>
              <a:lnSpc>
                <a:spcPct val="120000"/>
              </a:lnSpc>
            </a:pPr>
            <a:r>
              <a:rPr lang="es-DO" sz="2400" dirty="0">
                <a:latin typeface="Noto Sans" panose="020B0502040504020204" pitchFamily="34" charset="0"/>
                <a:ea typeface="Noto Sans" panose="020B0502040504020204" pitchFamily="34" charset="0"/>
                <a:cs typeface="Noto Sans" panose="020B0502040504020204" pitchFamily="34" charset="0"/>
              </a:rPr>
              <a:t>Conectar a personas no adventistas compartiendo contenido en las redes sociales y en los lugares donde tenemos influencia.</a:t>
            </a:r>
          </a:p>
          <a:p>
            <a:pPr>
              <a:lnSpc>
                <a:spcPct val="120000"/>
              </a:lnSpc>
            </a:pPr>
            <a:r>
              <a:rPr lang="es-DO" sz="2400" dirty="0">
                <a:latin typeface="Noto Sans" panose="020B0502040504020204" pitchFamily="34" charset="0"/>
                <a:ea typeface="Noto Sans" panose="020B0502040504020204" pitchFamily="34" charset="0"/>
                <a:cs typeface="Noto Sans" panose="020B0502040504020204" pitchFamily="34" charset="0"/>
              </a:rPr>
              <a:t>Desarrollar una lista de amigos orar por ellos  sin que ellos se enteren y fortalecer esas amistades.</a:t>
            </a:r>
          </a:p>
          <a:p>
            <a:pPr>
              <a:lnSpc>
                <a:spcPct val="120000"/>
              </a:lnSpc>
            </a:pPr>
            <a:r>
              <a:rPr lang="es-ES" sz="2400" dirty="0">
                <a:latin typeface="Noto Sans" panose="020B0502040504020204" pitchFamily="34" charset="0"/>
                <a:ea typeface="Noto Sans" panose="020B0502040504020204" pitchFamily="34" charset="0"/>
                <a:cs typeface="Noto Sans" panose="020B0502040504020204" pitchFamily="34" charset="0"/>
              </a:rPr>
              <a:t>Real interés en las personas</a:t>
            </a:r>
            <a:r>
              <a:rPr lang="es-US" sz="2400" dirty="0">
                <a:latin typeface="Noto Sans" panose="020B0502040504020204" pitchFamily="34" charset="0"/>
                <a:ea typeface="Noto Sans" panose="020B0502040504020204" pitchFamily="34" charset="0"/>
                <a:cs typeface="Noto Sans" panose="020B0502040504020204" pitchFamily="34" charset="0"/>
              </a:rPr>
              <a:t> </a:t>
            </a:r>
            <a:r>
              <a:rPr lang="es-ES" sz="2400" dirty="0">
                <a:latin typeface="Noto Sans" panose="020B0502040504020204" pitchFamily="34" charset="0"/>
                <a:ea typeface="Noto Sans" panose="020B0502040504020204" pitchFamily="34" charset="0"/>
                <a:cs typeface="Noto Sans" panose="020B0502040504020204" pitchFamily="34" charset="0"/>
              </a:rPr>
              <a:t>usando los talentos de la Iglesia: Ej. Mecánicos de la iglesia haciendo cambios de aceite a los autos de madres solteras, carpinteros o constructores reparando algunas casas de ancianos, o a personas de bajos recursos. </a:t>
            </a:r>
          </a:p>
          <a:p>
            <a:pPr>
              <a:lnSpc>
                <a:spcPct val="120000"/>
              </a:lnSpc>
            </a:pPr>
            <a:r>
              <a:rPr lang="es-ES" sz="2400" dirty="0">
                <a:latin typeface="Noto Sans" panose="020B0502040504020204" pitchFamily="34" charset="0"/>
                <a:ea typeface="Noto Sans" panose="020B0502040504020204" pitchFamily="34" charset="0"/>
                <a:cs typeface="Noto Sans" panose="020B0502040504020204" pitchFamily="34" charset="0"/>
              </a:rPr>
              <a:t>Entrega de alimentos  conseguidos como donaciones de supermercados y panaderías.</a:t>
            </a:r>
          </a:p>
          <a:p>
            <a:pPr>
              <a:lnSpc>
                <a:spcPct val="120000"/>
              </a:lnSpc>
            </a:pPr>
            <a:endParaRPr lang="es-US" sz="2400" dirty="0">
              <a:latin typeface="Noto Sans" panose="020B0502040504020204" pitchFamily="34" charset="0"/>
              <a:ea typeface="Noto Sans" panose="020B0502040504020204" pitchFamily="34" charset="0"/>
              <a:cs typeface="Noto Sans" panose="020B0502040504020204" pitchFamily="34" charset="0"/>
            </a:endParaRPr>
          </a:p>
          <a:p>
            <a:pPr>
              <a:lnSpc>
                <a:spcPct val="120000"/>
              </a:lnSpc>
            </a:pPr>
            <a:endParaRPr lang="es-US" sz="2400" dirty="0">
              <a:latin typeface="Noto Sans" panose="020B0502040504020204" pitchFamily="34" charset="0"/>
              <a:ea typeface="Noto Sans" panose="020B0502040504020204" pitchFamily="34" charset="0"/>
              <a:cs typeface="Noto Sans" panose="020B0502040504020204" pitchFamily="34" charset="0"/>
            </a:endParaRPr>
          </a:p>
          <a:p>
            <a:pPr lvl="0">
              <a:lnSpc>
                <a:spcPct val="120000"/>
              </a:lnSpc>
            </a:pPr>
            <a:endParaRPr lang="en-US" dirty="0">
              <a:latin typeface="Noto Sans" panose="020B0502040504020204" pitchFamily="34" charset="0"/>
            </a:endParaRPr>
          </a:p>
        </p:txBody>
      </p:sp>
    </p:spTree>
    <p:extLst>
      <p:ext uri="{BB962C8B-B14F-4D97-AF65-F5344CB8AC3E}">
        <p14:creationId xmlns:p14="http://schemas.microsoft.com/office/powerpoint/2010/main" val="127434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additive="base">
                                        <p:cTn id="13"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 calcmode="lin" valueType="num">
                                      <p:cBhvr additive="base">
                                        <p:cTn id="19"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 calcmode="lin" valueType="num">
                                      <p:cBhvr additive="base">
                                        <p:cTn id="25"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F5F8C00-E73F-A69B-BF29-107B72DBAA4A}"/>
              </a:ext>
            </a:extLst>
          </p:cNvPr>
          <p:cNvSpPr>
            <a:spLocks noGrp="1"/>
          </p:cNvSpPr>
          <p:nvPr>
            <p:ph idx="1"/>
          </p:nvPr>
        </p:nvSpPr>
        <p:spPr>
          <a:xfrm>
            <a:off x="838200" y="2266497"/>
            <a:ext cx="10515600" cy="4351338"/>
          </a:xfrm>
        </p:spPr>
        <p:txBody>
          <a:bodyPr/>
          <a:lstStyle/>
          <a:p>
            <a:pPr marL="571500" lvl="0" indent="-571500"/>
            <a:r>
              <a:rPr lang="es-ES" dirty="0">
                <a:latin typeface="Noto Sans" panose="020B0502040504020204" pitchFamily="34" charset="0"/>
                <a:ea typeface="Noto Sans" panose="020B0502040504020204" pitchFamily="34" charset="0"/>
                <a:cs typeface="Noto Sans" panose="020B0502040504020204" pitchFamily="34" charset="0"/>
              </a:rPr>
              <a:t>Revitalizar las iglesias que no han crecido, se han estancado o están en declive.</a:t>
            </a:r>
          </a:p>
          <a:p>
            <a:pPr marL="571500" lvl="0" indent="-571500"/>
            <a:r>
              <a:rPr lang="es-ES" dirty="0">
                <a:latin typeface="Noto Sans" panose="020B0502040504020204" pitchFamily="34" charset="0"/>
                <a:ea typeface="Noto Sans" panose="020B0502040504020204" pitchFamily="34" charset="0"/>
                <a:cs typeface="Noto Sans" panose="020B0502040504020204" pitchFamily="34" charset="0"/>
              </a:rPr>
              <a:t>Revitalizar 1,000 Iglesias, visión para el 2025</a:t>
            </a:r>
            <a:endParaRPr lang="en-US" dirty="0"/>
          </a:p>
        </p:txBody>
      </p:sp>
      <p:sp>
        <p:nvSpPr>
          <p:cNvPr id="4" name="Title 1">
            <a:extLst>
              <a:ext uri="{FF2B5EF4-FFF2-40B4-BE49-F238E27FC236}">
                <a16:creationId xmlns:a16="http://schemas.microsoft.com/office/drawing/2014/main" id="{CF475395-2B59-1011-92C1-7640B2E1DD85}"/>
              </a:ext>
            </a:extLst>
          </p:cNvPr>
          <p:cNvSpPr>
            <a:spLocks noGrp="1"/>
          </p:cNvSpPr>
          <p:nvPr>
            <p:ph type="title"/>
          </p:nvPr>
        </p:nvSpPr>
        <p:spPr>
          <a:xfrm>
            <a:off x="838200" y="940934"/>
            <a:ext cx="10515600" cy="1325563"/>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r>
              <a:rPr lang="en-US" sz="6000" b="1" dirty="0" err="1">
                <a:latin typeface="Noto Sans" panose="020B0502040504020204" pitchFamily="34" charset="0"/>
              </a:rPr>
              <a:t>Objetivo</a:t>
            </a:r>
            <a:r>
              <a:rPr lang="en-US" sz="6000" b="1" dirty="0">
                <a:latin typeface="Noto Sans" panose="020B0502040504020204" pitchFamily="34" charset="0"/>
              </a:rPr>
              <a:t>:</a:t>
            </a:r>
          </a:p>
        </p:txBody>
      </p:sp>
    </p:spTree>
    <p:extLst>
      <p:ext uri="{BB962C8B-B14F-4D97-AF65-F5344CB8AC3E}">
        <p14:creationId xmlns:p14="http://schemas.microsoft.com/office/powerpoint/2010/main" val="11960295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5565ECD-D0C8-5B09-4376-D6C84EE3732A}"/>
              </a:ext>
            </a:extLst>
          </p:cNvPr>
          <p:cNvSpPr>
            <a:spLocks noGrp="1"/>
          </p:cNvSpPr>
          <p:nvPr>
            <p:ph idx="1"/>
          </p:nvPr>
        </p:nvSpPr>
        <p:spPr>
          <a:xfrm>
            <a:off x="838200" y="2066245"/>
            <a:ext cx="10515600" cy="4351338"/>
          </a:xfrm>
        </p:spPr>
        <p:txBody>
          <a:bodyPr/>
          <a:lstStyle/>
          <a:p>
            <a:r>
              <a:rPr lang="en-US" dirty="0" err="1"/>
              <a:t>Reuniones</a:t>
            </a:r>
            <a:r>
              <a:rPr lang="en-US" dirty="0"/>
              <a:t> de </a:t>
            </a:r>
            <a:r>
              <a:rPr lang="en-US" dirty="0" err="1"/>
              <a:t>Reavivamiento</a:t>
            </a:r>
            <a:r>
              <a:rPr lang="en-US" dirty="0"/>
              <a:t> </a:t>
            </a:r>
            <a:r>
              <a:rPr lang="en-US" dirty="0" err="1"/>
              <a:t>donde</a:t>
            </a:r>
            <a:r>
              <a:rPr lang="en-US" dirty="0"/>
              <a:t> </a:t>
            </a:r>
            <a:r>
              <a:rPr lang="en-US" dirty="0" err="1"/>
              <a:t>nos</a:t>
            </a:r>
            <a:r>
              <a:rPr lang="en-US" dirty="0"/>
              <a:t> </a:t>
            </a:r>
            <a:r>
              <a:rPr lang="en-US" dirty="0" err="1"/>
              <a:t>pidamos</a:t>
            </a:r>
            <a:r>
              <a:rPr lang="en-US" dirty="0"/>
              <a:t> </a:t>
            </a:r>
            <a:r>
              <a:rPr lang="en-US" dirty="0" err="1"/>
              <a:t>perdón</a:t>
            </a:r>
            <a:r>
              <a:rPr lang="en-US" dirty="0"/>
              <a:t> </a:t>
            </a:r>
            <a:r>
              <a:rPr lang="en-US" dirty="0" err="1"/>
              <a:t>unos</a:t>
            </a:r>
            <a:r>
              <a:rPr lang="en-US" dirty="0"/>
              <a:t> a </a:t>
            </a:r>
            <a:r>
              <a:rPr lang="en-US" dirty="0" err="1"/>
              <a:t>otros</a:t>
            </a:r>
            <a:r>
              <a:rPr lang="en-US" dirty="0"/>
              <a:t> y </a:t>
            </a:r>
            <a:r>
              <a:rPr lang="en-US" dirty="0" err="1"/>
              <a:t>busquemos</a:t>
            </a:r>
            <a:r>
              <a:rPr lang="en-US" dirty="0"/>
              <a:t> la </a:t>
            </a:r>
            <a:r>
              <a:rPr lang="en-US" dirty="0" err="1"/>
              <a:t>presencia</a:t>
            </a:r>
            <a:r>
              <a:rPr lang="en-US" dirty="0"/>
              <a:t> y </a:t>
            </a:r>
            <a:r>
              <a:rPr lang="en-US" dirty="0" err="1"/>
              <a:t>el</a:t>
            </a:r>
            <a:r>
              <a:rPr lang="en-US" dirty="0"/>
              <a:t> </a:t>
            </a:r>
            <a:r>
              <a:rPr lang="en-US" dirty="0" err="1"/>
              <a:t>Señorío</a:t>
            </a:r>
            <a:r>
              <a:rPr lang="en-US" dirty="0"/>
              <a:t> del </a:t>
            </a:r>
            <a:r>
              <a:rPr lang="en-US" dirty="0" err="1"/>
              <a:t>Espíritu</a:t>
            </a:r>
            <a:r>
              <a:rPr lang="en-US" dirty="0"/>
              <a:t> Santo </a:t>
            </a:r>
            <a:r>
              <a:rPr lang="en-US" dirty="0" err="1"/>
              <a:t>en</a:t>
            </a:r>
            <a:r>
              <a:rPr lang="en-US" dirty="0"/>
              <a:t> </a:t>
            </a:r>
            <a:r>
              <a:rPr lang="en-US" dirty="0" err="1"/>
              <a:t>nuestras</a:t>
            </a:r>
            <a:r>
              <a:rPr lang="en-US" dirty="0"/>
              <a:t> </a:t>
            </a:r>
            <a:r>
              <a:rPr lang="en-US" dirty="0" err="1"/>
              <a:t>vidas</a:t>
            </a:r>
            <a:r>
              <a:rPr lang="en-US" dirty="0"/>
              <a:t> e </a:t>
            </a:r>
            <a:r>
              <a:rPr lang="en-US" dirty="0" err="1"/>
              <a:t>iglesia</a:t>
            </a:r>
            <a:r>
              <a:rPr lang="en-US" dirty="0"/>
              <a:t>.</a:t>
            </a:r>
          </a:p>
          <a:p>
            <a:r>
              <a:rPr lang="en-US" dirty="0" err="1"/>
              <a:t>Estudio</a:t>
            </a:r>
            <a:r>
              <a:rPr lang="en-US" dirty="0"/>
              <a:t> </a:t>
            </a:r>
            <a:r>
              <a:rPr lang="en-US" dirty="0" err="1"/>
              <a:t>Bíblico</a:t>
            </a:r>
            <a:r>
              <a:rPr lang="en-US" dirty="0"/>
              <a:t> </a:t>
            </a:r>
            <a:r>
              <a:rPr lang="en-US" dirty="0" err="1"/>
              <a:t>sobre</a:t>
            </a:r>
            <a:r>
              <a:rPr lang="en-US" dirty="0"/>
              <a:t> la </a:t>
            </a:r>
            <a:r>
              <a:rPr lang="en-US" dirty="0" err="1"/>
              <a:t>necesidad</a:t>
            </a:r>
            <a:r>
              <a:rPr lang="en-US" dirty="0"/>
              <a:t> del </a:t>
            </a:r>
            <a:r>
              <a:rPr lang="en-US" dirty="0" err="1"/>
              <a:t>Espíritu</a:t>
            </a:r>
            <a:r>
              <a:rPr lang="en-US" dirty="0"/>
              <a:t> Santo </a:t>
            </a:r>
            <a:r>
              <a:rPr lang="en-US" dirty="0" err="1"/>
              <a:t>en</a:t>
            </a:r>
            <a:r>
              <a:rPr lang="en-US" dirty="0"/>
              <a:t> </a:t>
            </a:r>
            <a:r>
              <a:rPr lang="en-US" dirty="0" err="1"/>
              <a:t>nuestras</a:t>
            </a:r>
            <a:r>
              <a:rPr lang="en-US" dirty="0"/>
              <a:t> </a:t>
            </a:r>
            <a:r>
              <a:rPr lang="en-US" dirty="0" err="1"/>
              <a:t>vidas</a:t>
            </a:r>
            <a:r>
              <a:rPr lang="en-US" dirty="0"/>
              <a:t> y </a:t>
            </a:r>
            <a:r>
              <a:rPr lang="en-US" dirty="0" err="1"/>
              <a:t>ministerio</a:t>
            </a:r>
            <a:r>
              <a:rPr lang="en-US" dirty="0"/>
              <a:t>.</a:t>
            </a:r>
          </a:p>
          <a:p>
            <a:pPr marL="0" indent="0">
              <a:buNone/>
            </a:pPr>
            <a:endParaRPr lang="en-US" dirty="0">
              <a:ea typeface="Noto Sans" panose="020B0502040504020204" pitchFamily="34" charset="0"/>
              <a:cs typeface="Noto Sans" panose="020B0502040504020204" pitchFamily="34" charset="0"/>
            </a:endParaRPr>
          </a:p>
          <a:p>
            <a:r>
              <a:rPr lang="es-ES" dirty="0">
                <a:ea typeface="Noto Sans" panose="020B0502040504020204" pitchFamily="34" charset="0"/>
                <a:cs typeface="Noto Sans" panose="020B0502040504020204" pitchFamily="34" charset="0"/>
              </a:rPr>
              <a:t>Concientización de la hermandad de la necesidad de revitalizar las iglesias que no han crecido en los últimos años.</a:t>
            </a:r>
          </a:p>
          <a:p>
            <a:endParaRPr lang="en-US" dirty="0"/>
          </a:p>
        </p:txBody>
      </p:sp>
      <p:sp>
        <p:nvSpPr>
          <p:cNvPr id="4" name="Title 1">
            <a:extLst>
              <a:ext uri="{FF2B5EF4-FFF2-40B4-BE49-F238E27FC236}">
                <a16:creationId xmlns:a16="http://schemas.microsoft.com/office/drawing/2014/main" id="{13960A14-0F92-CAA8-B0C2-774F1D70FC68}"/>
              </a:ext>
            </a:extLst>
          </p:cNvPr>
          <p:cNvSpPr txBox="1">
            <a:spLocks noGrp="1"/>
          </p:cNvSpPr>
          <p:nvPr>
            <p:ph type="title"/>
          </p:nvPr>
        </p:nvSpPr>
        <p:spPr>
          <a:xfrm>
            <a:off x="838200" y="74068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US" dirty="0">
                <a:latin typeface="Futura Medium" panose="020B0602020204020303" pitchFamily="34" charset="-79"/>
                <a:cs typeface="Futura Medium" panose="020B0602020204020303" pitchFamily="34" charset="-79"/>
              </a:rPr>
              <a:t>Métodos sugeridos:</a:t>
            </a:r>
          </a:p>
        </p:txBody>
      </p:sp>
    </p:spTree>
    <p:extLst>
      <p:ext uri="{BB962C8B-B14F-4D97-AF65-F5344CB8AC3E}">
        <p14:creationId xmlns:p14="http://schemas.microsoft.com/office/powerpoint/2010/main" val="35788660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16BC6DE-35A4-D245-A6F2-3914B2C349EE}"/>
              </a:ext>
            </a:extLst>
          </p:cNvPr>
          <p:cNvSpPr>
            <a:spLocks noGrp="1"/>
          </p:cNvSpPr>
          <p:nvPr>
            <p:ph idx="1"/>
          </p:nvPr>
        </p:nvSpPr>
        <p:spPr/>
        <p:txBody>
          <a:bodyPr>
            <a:normAutofit fontScale="70000" lnSpcReduction="20000"/>
          </a:bodyPr>
          <a:lstStyle/>
          <a:p>
            <a:pPr marL="342900" indent="-342900"/>
            <a:r>
              <a:rPr lang="es-ES_tradnl" dirty="0">
                <a:latin typeface="Noto Sans" panose="020B0502040504020204" pitchFamily="34" charset="0"/>
                <a:ea typeface="Noto Sans" panose="020B0502040504020204" pitchFamily="34" charset="0"/>
                <a:cs typeface="Noto Sans" panose="020B0502040504020204" pitchFamily="34" charset="0"/>
              </a:rPr>
              <a:t>Asistencia financiera de la Asociación Ministerial de la NAD para iglesias que necesitan ser revitalizadas.</a:t>
            </a:r>
          </a:p>
          <a:p>
            <a:pPr marL="342900" indent="-342900"/>
            <a:endParaRPr lang="es-ES_tradnl" dirty="0">
              <a:latin typeface="Noto Sans" panose="020B0502040504020204" pitchFamily="34" charset="0"/>
              <a:ea typeface="Noto Sans" panose="020B0502040504020204" pitchFamily="34" charset="0"/>
              <a:cs typeface="Noto Sans" panose="020B0502040504020204" pitchFamily="34" charset="0"/>
            </a:endParaRPr>
          </a:p>
          <a:p>
            <a:pPr marL="342900" indent="-342900"/>
            <a:r>
              <a:rPr lang="es-ES_tradnl" dirty="0">
                <a:latin typeface="Noto Sans" panose="020B0502040504020204" pitchFamily="34" charset="0"/>
                <a:ea typeface="Noto Sans" panose="020B0502040504020204" pitchFamily="34" charset="0"/>
                <a:cs typeface="Noto Sans" panose="020B0502040504020204" pitchFamily="34" charset="0"/>
              </a:rPr>
              <a:t>NAD $1,000.00 </a:t>
            </a:r>
          </a:p>
          <a:p>
            <a:pPr marL="342900" indent="-342900"/>
            <a:r>
              <a:rPr lang="es-ES_tradnl" dirty="0">
                <a:latin typeface="Noto Sans" panose="020B0502040504020204" pitchFamily="34" charset="0"/>
                <a:ea typeface="Noto Sans" panose="020B0502040504020204" pitchFamily="34" charset="0"/>
                <a:cs typeface="Noto Sans" panose="020B0502040504020204" pitchFamily="34" charset="0"/>
              </a:rPr>
              <a:t>Unión $1,000.00 </a:t>
            </a:r>
          </a:p>
          <a:p>
            <a:pPr marL="342900" indent="-342900"/>
            <a:r>
              <a:rPr lang="es-ES_tradnl" dirty="0">
                <a:latin typeface="Noto Sans" panose="020B0502040504020204" pitchFamily="34" charset="0"/>
                <a:ea typeface="Noto Sans" panose="020B0502040504020204" pitchFamily="34" charset="0"/>
                <a:cs typeface="Noto Sans" panose="020B0502040504020204" pitchFamily="34" charset="0"/>
              </a:rPr>
              <a:t>Conferencia $1,000.00 </a:t>
            </a:r>
          </a:p>
          <a:p>
            <a:pPr marL="342900" indent="-342900"/>
            <a:endParaRPr lang="es-ES_tradnl" dirty="0">
              <a:latin typeface="Noto Sans" panose="020B0502040504020204" pitchFamily="34" charset="0"/>
              <a:ea typeface="Noto Sans" panose="020B0502040504020204" pitchFamily="34" charset="0"/>
              <a:cs typeface="Noto Sans" panose="020B0502040504020204" pitchFamily="34" charset="0"/>
            </a:endParaRPr>
          </a:p>
          <a:p>
            <a:pPr marL="342900" indent="-342900"/>
            <a:r>
              <a:rPr lang="es-ES_tradnl" dirty="0">
                <a:latin typeface="Noto Sans" panose="020B0502040504020204" pitchFamily="34" charset="0"/>
                <a:ea typeface="Noto Sans" panose="020B0502040504020204" pitchFamily="34" charset="0"/>
                <a:cs typeface="Noto Sans" panose="020B0502040504020204" pitchFamily="34" charset="0"/>
              </a:rPr>
              <a:t>Un total de $3,000.00 por proyecto por año dos iglesias que (1) voten un plan para revitalizar (2) usen una herramienta para diagnosticar la salud, (3) envíen un equipo de liderazgo al entrenamiento el correspondiente </a:t>
            </a:r>
            <a:r>
              <a:rPr lang="es-ES_tradnl" dirty="0" err="1">
                <a:latin typeface="Noto Sans" panose="020B0502040504020204" pitchFamily="34" charset="0"/>
                <a:ea typeface="Noto Sans" panose="020B0502040504020204" pitchFamily="34" charset="0"/>
                <a:cs typeface="Noto Sans" panose="020B0502040504020204" pitchFamily="34" charset="0"/>
              </a:rPr>
              <a:t>BootCamp</a:t>
            </a:r>
            <a:r>
              <a:rPr lang="es-ES_tradnl" dirty="0">
                <a:latin typeface="Noto Sans" panose="020B0502040504020204" pitchFamily="34" charset="0"/>
                <a:ea typeface="Noto Sans" panose="020B0502040504020204" pitchFamily="34" charset="0"/>
                <a:cs typeface="Noto Sans" panose="020B0502040504020204" pitchFamily="34" charset="0"/>
              </a:rPr>
              <a:t>. </a:t>
            </a:r>
          </a:p>
          <a:p>
            <a:pPr marL="342900" indent="-342900"/>
            <a:endParaRPr lang="es-ES_tradnl" dirty="0">
              <a:latin typeface="Noto Sans" panose="020B0502040504020204" pitchFamily="34" charset="0"/>
              <a:ea typeface="Noto Sans" panose="020B0502040504020204" pitchFamily="34" charset="0"/>
              <a:cs typeface="Noto Sans" panose="020B0502040504020204" pitchFamily="34" charset="0"/>
            </a:endParaRPr>
          </a:p>
          <a:p>
            <a:pPr marL="342900" indent="-342900"/>
            <a:r>
              <a:rPr lang="es-ES_tradnl" dirty="0">
                <a:latin typeface="Noto Sans" panose="020B0502040504020204" pitchFamily="34" charset="0"/>
                <a:ea typeface="Noto Sans" panose="020B0502040504020204" pitchFamily="34" charset="0"/>
                <a:cs typeface="Noto Sans" panose="020B0502040504020204" pitchFamily="34" charset="0"/>
              </a:rPr>
              <a:t>La financiación se abrió a todas las conferencias después del 1 de mayo, por orden de llegada.</a:t>
            </a:r>
          </a:p>
          <a:p>
            <a:endParaRPr lang="en-US" dirty="0"/>
          </a:p>
        </p:txBody>
      </p:sp>
      <p:sp>
        <p:nvSpPr>
          <p:cNvPr id="4" name="Title 1">
            <a:extLst>
              <a:ext uri="{FF2B5EF4-FFF2-40B4-BE49-F238E27FC236}">
                <a16:creationId xmlns:a16="http://schemas.microsoft.com/office/drawing/2014/main" id="{FC3C61EA-4047-4425-CD10-B78B2BA8FF97}"/>
              </a:ext>
            </a:extLst>
          </p:cNvPr>
          <p:cNvSpPr>
            <a:spLocks noGrp="1"/>
          </p:cNvSpPr>
          <p:nvPr>
            <p:ph type="title"/>
          </p:nvPr>
        </p:nvSpPr>
        <p:spPr>
          <a:xfrm>
            <a:off x="772886" y="890133"/>
            <a:ext cx="10580914" cy="935492"/>
          </a:xfrm>
        </p:spPr>
        <p:txBody>
          <a:bodyPr>
            <a:normAutofit/>
          </a:bodyPr>
          <a:lstStyle/>
          <a:p>
            <a:r>
              <a:rPr lang="es-US" dirty="0">
                <a:latin typeface="Futura Medium" panose="020B0602020204020303" pitchFamily="34" charset="-79"/>
                <a:cs typeface="Futura Medium" panose="020B0602020204020303" pitchFamily="34" charset="-79"/>
              </a:rPr>
              <a:t>Recursos:</a:t>
            </a:r>
          </a:p>
        </p:txBody>
      </p:sp>
    </p:spTree>
    <p:extLst>
      <p:ext uri="{BB962C8B-B14F-4D97-AF65-F5344CB8AC3E}">
        <p14:creationId xmlns:p14="http://schemas.microsoft.com/office/powerpoint/2010/main" val="34611078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6133E61-4C54-8755-B532-759DD1453E0D}"/>
              </a:ext>
            </a:extLst>
          </p:cNvPr>
          <p:cNvSpPr>
            <a:spLocks noGrp="1"/>
          </p:cNvSpPr>
          <p:nvPr>
            <p:ph idx="1"/>
          </p:nvPr>
        </p:nvSpPr>
        <p:spPr/>
        <p:txBody>
          <a:bodyPr/>
          <a:lstStyle/>
          <a:p>
            <a:r>
              <a:rPr lang="es-ES" dirty="0">
                <a:latin typeface="Noto Sans" panose="020B0502040504020204" pitchFamily="34" charset="0"/>
                <a:ea typeface="Noto Sans" panose="020B0502040504020204" pitchFamily="34" charset="0"/>
                <a:cs typeface="Noto Sans" panose="020B0502040504020204" pitchFamily="34" charset="0"/>
              </a:rPr>
              <a:t>Centros de Influencia para hacer nuevos contactos como Centros de consejería familiar, </a:t>
            </a:r>
            <a:r>
              <a:rPr lang="es-ES" dirty="0" err="1">
                <a:latin typeface="Noto Sans" panose="020B0502040504020204" pitchFamily="34" charset="0"/>
                <a:ea typeface="Noto Sans" panose="020B0502040504020204" pitchFamily="34" charset="0"/>
                <a:cs typeface="Noto Sans" panose="020B0502040504020204" pitchFamily="34" charset="0"/>
              </a:rPr>
              <a:t>Daycare</a:t>
            </a:r>
            <a:r>
              <a:rPr lang="es-ES" dirty="0">
                <a:latin typeface="Noto Sans" panose="020B0502040504020204" pitchFamily="34" charset="0"/>
                <a:ea typeface="Noto Sans" panose="020B0502040504020204" pitchFamily="34" charset="0"/>
                <a:cs typeface="Noto Sans" panose="020B0502040504020204" pitchFamily="34" charset="0"/>
              </a:rPr>
              <a:t> en la Iglesia, Restaurantes vegetarianos,  centros de vida sana, etc.</a:t>
            </a:r>
          </a:p>
          <a:p>
            <a:r>
              <a:rPr lang="es-ES" dirty="0">
                <a:latin typeface="Noto Sans" panose="020B0502040504020204" pitchFamily="34" charset="0"/>
                <a:ea typeface="Noto Sans" panose="020B0502040504020204" pitchFamily="34" charset="0"/>
                <a:cs typeface="Noto Sans" panose="020B0502040504020204" pitchFamily="34" charset="0"/>
              </a:rPr>
              <a:t>Escuela bíblica de vacaciones de niños, clases para los clubes de Conquistadores y Aventureros. Seminarios sobre salud integral, visitas a ex adventistas con algún regalito y material de apoyo.</a:t>
            </a:r>
            <a:r>
              <a:rPr lang="es-US" dirty="0">
                <a:latin typeface="Noto Sans" panose="020B0502040504020204" pitchFamily="34" charset="0"/>
                <a:ea typeface="Noto Sans" panose="020B0502040504020204" pitchFamily="34" charset="0"/>
                <a:cs typeface="Noto Sans" panose="020B0502040504020204" pitchFamily="34" charset="0"/>
              </a:rPr>
              <a:t> </a:t>
            </a:r>
          </a:p>
          <a:p>
            <a:r>
              <a:rPr lang="es-ES" dirty="0">
                <a:latin typeface="Noto Sans" panose="020B0502040504020204" pitchFamily="34" charset="0"/>
                <a:ea typeface="Noto Sans" panose="020B0502040504020204" pitchFamily="34" charset="0"/>
                <a:cs typeface="Noto Sans" panose="020B0502040504020204" pitchFamily="34" charset="0"/>
              </a:rPr>
              <a:t>Promover un club de cuidadores de mascotas para la comunidad: Cuidado de perritos, gatos, peceras, pájaros, etc.</a:t>
            </a:r>
            <a:r>
              <a:rPr lang="es-US" dirty="0">
                <a:latin typeface="Noto Sans" panose="020B0502040504020204" pitchFamily="34" charset="0"/>
                <a:ea typeface="Noto Sans" panose="020B0502040504020204" pitchFamily="34" charset="0"/>
                <a:cs typeface="Noto Sans" panose="020B0502040504020204" pitchFamily="34" charset="0"/>
              </a:rPr>
              <a:t> </a:t>
            </a:r>
          </a:p>
          <a:p>
            <a:endParaRPr lang="en-US" dirty="0"/>
          </a:p>
        </p:txBody>
      </p:sp>
    </p:spTree>
    <p:extLst>
      <p:ext uri="{BB962C8B-B14F-4D97-AF65-F5344CB8AC3E}">
        <p14:creationId xmlns:p14="http://schemas.microsoft.com/office/powerpoint/2010/main" val="4049654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A194560-DDE8-CE64-956B-15ABEB90106C}"/>
              </a:ext>
            </a:extLst>
          </p:cNvPr>
          <p:cNvSpPr>
            <a:spLocks noGrp="1"/>
          </p:cNvSpPr>
          <p:nvPr>
            <p:ph idx="1"/>
          </p:nvPr>
        </p:nvSpPr>
        <p:spPr/>
        <p:txBody>
          <a:bodyPr/>
          <a:lstStyle/>
          <a:p>
            <a:r>
              <a:rPr lang="es-ES" dirty="0">
                <a:latin typeface="Noto Sans" panose="020B0502040504020204" pitchFamily="34" charset="0"/>
                <a:ea typeface="Noto Sans" panose="020B0502040504020204" pitchFamily="34" charset="0"/>
                <a:cs typeface="Noto Sans" panose="020B0502040504020204" pitchFamily="34" charset="0"/>
              </a:rPr>
              <a:t>Aprovechar la celebración de días especiales (Feriados) por ejemplo: La Navidad, San Valentín, Semana Santa, Memorial Day, Día de Las Madres, Día de los Padres, Día de Los Muertos, etc. Mucha creatividad para conectar nuevos amigos, regalando rosas, o dando flores para los veteranos de Guerra, tarjetas, etc.</a:t>
            </a:r>
            <a:r>
              <a:rPr lang="es-US" dirty="0">
                <a:latin typeface="Noto Sans" panose="020B0502040504020204" pitchFamily="34" charset="0"/>
                <a:ea typeface="Noto Sans" panose="020B0502040504020204" pitchFamily="34" charset="0"/>
                <a:cs typeface="Noto Sans" panose="020B0502040504020204" pitchFamily="34" charset="0"/>
              </a:rPr>
              <a:t> </a:t>
            </a:r>
          </a:p>
          <a:p>
            <a:r>
              <a:rPr lang="es-ES" dirty="0">
                <a:latin typeface="Noto Sans" panose="020B0502040504020204" pitchFamily="34" charset="0"/>
                <a:ea typeface="Noto Sans" panose="020B0502040504020204" pitchFamily="34" charset="0"/>
                <a:cs typeface="Noto Sans" panose="020B0502040504020204" pitchFamily="34" charset="0"/>
              </a:rPr>
              <a:t>Participar en clubes de ayuda social y en ligas deportivas; de fútbol, golf, básquetbol, etc. para conectar y hacer amistad con gente que comúnmente no nos relacionamos, incluso en las clases más altas.</a:t>
            </a:r>
          </a:p>
          <a:p>
            <a:endParaRPr lang="es-US" dirty="0">
              <a:latin typeface="Noto Sans" panose="020B0502040504020204" pitchFamily="34" charset="0"/>
              <a:ea typeface="Noto Sans" panose="020B0502040504020204" pitchFamily="34" charset="0"/>
              <a:cs typeface="Noto Sans" panose="020B0502040504020204" pitchFamily="34" charset="0"/>
            </a:endParaRPr>
          </a:p>
          <a:p>
            <a:endParaRPr lang="en-US" dirty="0"/>
          </a:p>
        </p:txBody>
      </p:sp>
    </p:spTree>
    <p:extLst>
      <p:ext uri="{BB962C8B-B14F-4D97-AF65-F5344CB8AC3E}">
        <p14:creationId xmlns:p14="http://schemas.microsoft.com/office/powerpoint/2010/main" val="20280065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0">
            <a:extLst>
              <a:ext uri="{FF2B5EF4-FFF2-40B4-BE49-F238E27FC236}">
                <a16:creationId xmlns:a16="http://schemas.microsoft.com/office/drawing/2014/main" id="{50636B2D-4310-13AC-0E09-645A18112C97}"/>
              </a:ext>
            </a:extLst>
          </p:cNvPr>
          <p:cNvSpPr>
            <a:spLocks noGrp="1"/>
          </p:cNvSpPr>
          <p:nvPr>
            <p:ph idx="1"/>
          </p:nvPr>
        </p:nvSpPr>
        <p:spPr>
          <a:xfrm>
            <a:off x="309088" y="1836700"/>
            <a:ext cx="9714875" cy="4646951"/>
          </a:xfrm>
        </p:spPr>
        <p:txBody>
          <a:bodyPr>
            <a:normAutofit/>
          </a:bodyPr>
          <a:lstStyle/>
          <a:p>
            <a:pPr marL="0" indent="0">
              <a:buNone/>
            </a:pPr>
            <a:endParaRPr lang="es-ES" sz="2400" dirty="0">
              <a:latin typeface="Noto Sans" panose="020B0502040504020204" pitchFamily="34" charset="0"/>
              <a:ea typeface="Noto Sans" panose="020B0502040504020204" pitchFamily="34" charset="0"/>
              <a:cs typeface="Noto Sans" panose="020B0502040504020204" pitchFamily="34" charset="0"/>
            </a:endParaRPr>
          </a:p>
          <a:p>
            <a:pPr lvl="1"/>
            <a:r>
              <a:rPr lang="es-ES" dirty="0">
                <a:latin typeface="Noto Sans" panose="020B0502040504020204" pitchFamily="34" charset="0"/>
                <a:ea typeface="Noto Sans" panose="020B0502040504020204" pitchFamily="34" charset="0"/>
                <a:cs typeface="Noto Sans" panose="020B0502040504020204" pitchFamily="34" charset="0"/>
              </a:rPr>
              <a:t>Producir y Compartir videos, audios y posts  en las redes sociales de los temas que a ellos les interesen y establecer diálogos no religiosos para entablar una amistad.</a:t>
            </a:r>
          </a:p>
          <a:p>
            <a:pPr lvl="1"/>
            <a:endParaRPr lang="es-ES" dirty="0">
              <a:latin typeface="Noto Sans" panose="020B0502040504020204" pitchFamily="34" charset="0"/>
              <a:ea typeface="Noto Sans" panose="020B0502040504020204" pitchFamily="34" charset="0"/>
              <a:cs typeface="Noto Sans" panose="020B0502040504020204" pitchFamily="34" charset="0"/>
            </a:endParaRPr>
          </a:p>
          <a:p>
            <a:pPr lvl="1"/>
            <a:r>
              <a:rPr lang="es-ES" dirty="0">
                <a:latin typeface="Noto Sans" panose="020B0502040504020204" pitchFamily="34" charset="0"/>
                <a:ea typeface="Noto Sans" panose="020B0502040504020204" pitchFamily="34" charset="0"/>
                <a:cs typeface="Noto Sans" panose="020B0502040504020204" pitchFamily="34" charset="0"/>
              </a:rPr>
              <a:t>Producir y compartir materiales escritos producido por la </a:t>
            </a:r>
            <a:r>
              <a:rPr lang="es-ES" dirty="0" err="1">
                <a:latin typeface="Noto Sans" panose="020B0502040504020204" pitchFamily="34" charset="0"/>
                <a:ea typeface="Noto Sans" panose="020B0502040504020204" pitchFamily="34" charset="0"/>
                <a:cs typeface="Noto Sans" panose="020B0502040504020204" pitchFamily="34" charset="0"/>
              </a:rPr>
              <a:t>Pacific</a:t>
            </a:r>
            <a:r>
              <a:rPr lang="es-ES" dirty="0">
                <a:latin typeface="Noto Sans" panose="020B0502040504020204" pitchFamily="34" charset="0"/>
                <a:ea typeface="Noto Sans" panose="020B0502040504020204" pitchFamily="34" charset="0"/>
                <a:cs typeface="Noto Sans" panose="020B0502040504020204" pitchFamily="34" charset="0"/>
              </a:rPr>
              <a:t> </a:t>
            </a:r>
            <a:r>
              <a:rPr lang="es-ES" dirty="0" err="1">
                <a:latin typeface="Noto Sans" panose="020B0502040504020204" pitchFamily="34" charset="0"/>
                <a:ea typeface="Noto Sans" panose="020B0502040504020204" pitchFamily="34" charset="0"/>
                <a:cs typeface="Noto Sans" panose="020B0502040504020204" pitchFamily="34" charset="0"/>
              </a:rPr>
              <a:t>Press</a:t>
            </a:r>
            <a:r>
              <a:rPr lang="es-ES" dirty="0">
                <a:latin typeface="Noto Sans" panose="020B0502040504020204" pitchFamily="34" charset="0"/>
                <a:ea typeface="Noto Sans" panose="020B0502040504020204" pitchFamily="34" charset="0"/>
                <a:cs typeface="Noto Sans" panose="020B0502040504020204" pitchFamily="34" charset="0"/>
              </a:rPr>
              <a:t>, para entregar a los no adventistas, de temas como Orientación familiar, Cómo vencer las adicciones, Estrés, Manejo de las Finanzas, etc.</a:t>
            </a:r>
          </a:p>
          <a:p>
            <a:pPr lvl="1"/>
            <a:endParaRPr lang="es-ES" dirty="0">
              <a:latin typeface="Noto Sans" panose="020B0502040504020204" pitchFamily="34" charset="0"/>
              <a:ea typeface="Noto Sans" panose="020B0502040504020204" pitchFamily="34" charset="0"/>
              <a:cs typeface="Noto Sans" panose="020B0502040504020204" pitchFamily="34" charset="0"/>
            </a:endParaRPr>
          </a:p>
          <a:p>
            <a:pPr lvl="1"/>
            <a:r>
              <a:rPr lang="es-ES" dirty="0"/>
              <a:t>Producir y compartir materiales actualizados para niños</a:t>
            </a:r>
            <a:r>
              <a:rPr lang="en-US" dirty="0"/>
              <a:t> </a:t>
            </a:r>
            <a:endParaRPr lang="es-ES" dirty="0">
              <a:latin typeface="Noto Sans" panose="020B0502040504020204" pitchFamily="34" charset="0"/>
              <a:ea typeface="Noto Sans" panose="020B0502040504020204" pitchFamily="34" charset="0"/>
              <a:cs typeface="Noto Sans" panose="020B0502040504020204" pitchFamily="34" charset="0"/>
            </a:endParaRPr>
          </a:p>
          <a:p>
            <a:pPr lvl="1"/>
            <a:endParaRPr lang="es-ES" dirty="0">
              <a:latin typeface="Noto Sans" panose="020B0502040504020204" pitchFamily="34" charset="0"/>
              <a:ea typeface="Noto Sans" panose="020B0502040504020204" pitchFamily="34" charset="0"/>
              <a:cs typeface="Noto Sans" panose="020B0502040504020204" pitchFamily="34" charset="0"/>
            </a:endParaRPr>
          </a:p>
          <a:p>
            <a:pPr lvl="1"/>
            <a:endParaRPr lang="es-ES" dirty="0">
              <a:latin typeface="Noto Sans" panose="020B0502040504020204" pitchFamily="34" charset="0"/>
              <a:ea typeface="Noto Sans" panose="020B0502040504020204" pitchFamily="34" charset="0"/>
              <a:cs typeface="Noto Sans" panose="020B0502040504020204" pitchFamily="34" charset="0"/>
            </a:endParaRPr>
          </a:p>
          <a:p>
            <a:pPr lvl="1"/>
            <a:endParaRPr lang="es-ES" dirty="0">
              <a:latin typeface="Noto Sans" panose="020B0502040504020204" pitchFamily="34" charset="0"/>
              <a:ea typeface="Noto Sans" panose="020B0502040504020204" pitchFamily="34" charset="0"/>
              <a:cs typeface="Noto Sans" panose="020B0502040504020204" pitchFamily="34" charset="0"/>
            </a:endParaRPr>
          </a:p>
          <a:p>
            <a:pPr lvl="1"/>
            <a:endParaRPr lang="es-US" dirty="0">
              <a:latin typeface="Noto Sans" panose="020B0502040504020204" pitchFamily="34" charset="0"/>
              <a:ea typeface="Noto Sans" panose="020B0502040504020204" pitchFamily="34" charset="0"/>
              <a:cs typeface="Noto Sans" panose="020B0502040504020204" pitchFamily="34" charset="0"/>
            </a:endParaRPr>
          </a:p>
          <a:p>
            <a:pPr marL="457200" lvl="1" indent="0">
              <a:buNone/>
            </a:pPr>
            <a:endParaRPr lang="es-US" dirty="0">
              <a:latin typeface="Noto Sans" panose="020B0502040504020204" pitchFamily="34" charset="0"/>
              <a:ea typeface="Noto Sans" panose="020B0502040504020204" pitchFamily="34" charset="0"/>
              <a:cs typeface="Noto Sans" panose="020B0502040504020204" pitchFamily="34" charset="0"/>
            </a:endParaRPr>
          </a:p>
          <a:p>
            <a:pPr lvl="0"/>
            <a:endParaRPr lang="en-US" sz="2400" dirty="0">
              <a:latin typeface="Noto Sans" panose="020B0502040504020204" pitchFamily="34" charset="0"/>
            </a:endParaRPr>
          </a:p>
        </p:txBody>
      </p:sp>
      <p:sp>
        <p:nvSpPr>
          <p:cNvPr id="5" name="Title 1">
            <a:extLst>
              <a:ext uri="{FF2B5EF4-FFF2-40B4-BE49-F238E27FC236}">
                <a16:creationId xmlns:a16="http://schemas.microsoft.com/office/drawing/2014/main" id="{30B60D54-99FF-90B4-FB76-79DB6E56C9CF}"/>
              </a:ext>
            </a:extLst>
          </p:cNvPr>
          <p:cNvSpPr>
            <a:spLocks noGrp="1"/>
          </p:cNvSpPr>
          <p:nvPr>
            <p:ph type="title"/>
          </p:nvPr>
        </p:nvSpPr>
        <p:spPr>
          <a:xfrm>
            <a:off x="974647" y="1154115"/>
            <a:ext cx="8087194" cy="682585"/>
          </a:xfrm>
        </p:spPr>
        <p:txBody>
          <a:bodyPr>
            <a:normAutofit fontScale="90000"/>
          </a:bodyPr>
          <a:lstStyle/>
          <a:p>
            <a:r>
              <a:rPr lang="es-US" dirty="0">
                <a:latin typeface="Futura Medium" panose="020B0602020204020303" pitchFamily="34" charset="-79"/>
                <a:cs typeface="Futura Medium" panose="020B0602020204020303" pitchFamily="34" charset="-79"/>
              </a:rPr>
              <a:t>Recursos:</a:t>
            </a:r>
          </a:p>
        </p:txBody>
      </p:sp>
    </p:spTree>
    <p:extLst>
      <p:ext uri="{BB962C8B-B14F-4D97-AF65-F5344CB8AC3E}">
        <p14:creationId xmlns:p14="http://schemas.microsoft.com/office/powerpoint/2010/main" val="166647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 calcmode="lin" valueType="num">
                                      <p:cBhvr additive="base">
                                        <p:cTn id="7"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anim calcmode="lin" valueType="num">
                                      <p:cBhvr additive="base">
                                        <p:cTn id="13"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F4F05AB-BA7D-E9A9-687B-26BE1BE89100}"/>
              </a:ext>
            </a:extLst>
          </p:cNvPr>
          <p:cNvSpPr txBox="1">
            <a:spLocks/>
          </p:cNvSpPr>
          <p:nvPr/>
        </p:nvSpPr>
        <p:spPr>
          <a:xfrm>
            <a:off x="1103185" y="1021229"/>
            <a:ext cx="8901035" cy="69008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US" dirty="0">
                <a:latin typeface="Futura Medium" panose="020B0602020204020303" pitchFamily="34" charset="-79"/>
                <a:cs typeface="Futura Medium" panose="020B0602020204020303" pitchFamily="34" charset="-79"/>
              </a:rPr>
              <a:t>Seminarios para no adventistas:</a:t>
            </a:r>
          </a:p>
        </p:txBody>
      </p:sp>
      <p:sp>
        <p:nvSpPr>
          <p:cNvPr id="6" name="Content Placeholder 10">
            <a:extLst>
              <a:ext uri="{FF2B5EF4-FFF2-40B4-BE49-F238E27FC236}">
                <a16:creationId xmlns:a16="http://schemas.microsoft.com/office/drawing/2014/main" id="{4299D94E-EC80-4199-3B2B-12862CEE6082}"/>
              </a:ext>
            </a:extLst>
          </p:cNvPr>
          <p:cNvSpPr>
            <a:spLocks noGrp="1"/>
          </p:cNvSpPr>
          <p:nvPr>
            <p:ph idx="1"/>
          </p:nvPr>
        </p:nvSpPr>
        <p:spPr>
          <a:xfrm>
            <a:off x="510913" y="1366270"/>
            <a:ext cx="10387746" cy="4923319"/>
          </a:xfrm>
        </p:spPr>
        <p:txBody>
          <a:bodyPr>
            <a:normAutofit/>
          </a:bodyPr>
          <a:lstStyle/>
          <a:p>
            <a:pPr marL="0" indent="0">
              <a:buNone/>
            </a:pPr>
            <a:endParaRPr lang="es-ES" sz="2400" dirty="0">
              <a:latin typeface="Noto Sans" panose="020B0502040504020204" pitchFamily="34" charset="0"/>
              <a:ea typeface="Noto Sans" panose="020B0502040504020204" pitchFamily="34" charset="0"/>
              <a:cs typeface="Noto Sans" panose="020B0502040504020204" pitchFamily="34" charset="0"/>
            </a:endParaRPr>
          </a:p>
          <a:p>
            <a:pPr lvl="1"/>
            <a:r>
              <a:rPr lang="es-ES" dirty="0">
                <a:latin typeface="Noto Sans" panose="020B0502040504020204" pitchFamily="34" charset="0"/>
                <a:ea typeface="Noto Sans" panose="020B0502040504020204" pitchFamily="34" charset="0"/>
                <a:cs typeface="Noto Sans" panose="020B0502040504020204" pitchFamily="34" charset="0"/>
              </a:rPr>
              <a:t>Seminarios sobre adicciones como alcoholismo, tabaquismos, drogas, pornografía, etc.</a:t>
            </a:r>
          </a:p>
          <a:p>
            <a:pPr lvl="1"/>
            <a:endParaRPr lang="es-ES" dirty="0">
              <a:latin typeface="Noto Sans" panose="020B0502040504020204" pitchFamily="34" charset="0"/>
              <a:ea typeface="Noto Sans" panose="020B0502040504020204" pitchFamily="34" charset="0"/>
              <a:cs typeface="Noto Sans" panose="020B0502040504020204" pitchFamily="34" charset="0"/>
            </a:endParaRPr>
          </a:p>
          <a:p>
            <a:pPr lvl="1"/>
            <a:r>
              <a:rPr lang="es-ES" dirty="0">
                <a:latin typeface="Noto Sans" panose="020B0502040504020204" pitchFamily="34" charset="0"/>
                <a:ea typeface="Noto Sans" panose="020B0502040504020204" pitchFamily="34" charset="0"/>
                <a:cs typeface="Noto Sans" panose="020B0502040504020204" pitchFamily="34" charset="0"/>
              </a:rPr>
              <a:t>Programas familiares sobre divorcio, finanzas familiares; comunicación, desarrollo y crianza de los hijos; incluyendo el adolescente.</a:t>
            </a:r>
          </a:p>
          <a:p>
            <a:pPr lvl="1"/>
            <a:endParaRPr lang="es-ES" dirty="0">
              <a:latin typeface="Noto Sans" panose="020B0502040504020204" pitchFamily="34" charset="0"/>
              <a:ea typeface="Noto Sans" panose="020B0502040504020204" pitchFamily="34" charset="0"/>
              <a:cs typeface="Noto Sans" panose="020B0502040504020204" pitchFamily="34" charset="0"/>
            </a:endParaRPr>
          </a:p>
          <a:p>
            <a:pPr lvl="1"/>
            <a:r>
              <a:rPr lang="es-ES" dirty="0">
                <a:latin typeface="Noto Sans" panose="020B0502040504020204" pitchFamily="34" charset="0"/>
                <a:ea typeface="Noto Sans" panose="020B0502040504020204" pitchFamily="34" charset="0"/>
                <a:cs typeface="Noto Sans" panose="020B0502040504020204" pitchFamily="34" charset="0"/>
              </a:rPr>
              <a:t>Programas sobre salud, como manejo del estrés y la depresión, alimentación saludable, ejercicios, gimnasia rítmica etc.</a:t>
            </a:r>
          </a:p>
          <a:p>
            <a:pPr lvl="1"/>
            <a:endParaRPr lang="es-ES" dirty="0">
              <a:latin typeface="Noto Sans" panose="020B0502040504020204" pitchFamily="34" charset="0"/>
              <a:ea typeface="Noto Sans" panose="020B0502040504020204" pitchFamily="34" charset="0"/>
              <a:cs typeface="Noto Sans" panose="020B0502040504020204" pitchFamily="34" charset="0"/>
            </a:endParaRPr>
          </a:p>
          <a:p>
            <a:pPr lvl="1"/>
            <a:r>
              <a:rPr lang="es-ES" dirty="0">
                <a:latin typeface="Noto Sans" panose="020B0502040504020204" pitchFamily="34" charset="0"/>
                <a:ea typeface="Noto Sans" panose="020B0502040504020204" pitchFamily="34" charset="0"/>
                <a:cs typeface="Noto Sans" panose="020B0502040504020204" pitchFamily="34" charset="0"/>
              </a:rPr>
              <a:t>Clases de Inglés, español u otro idioma.</a:t>
            </a:r>
          </a:p>
          <a:p>
            <a:pPr lvl="1"/>
            <a:endParaRPr lang="es-ES" dirty="0">
              <a:latin typeface="Noto Sans" panose="020B0502040504020204" pitchFamily="34" charset="0"/>
              <a:ea typeface="Noto Sans" panose="020B0502040504020204" pitchFamily="34" charset="0"/>
              <a:cs typeface="Noto Sans" panose="020B0502040504020204" pitchFamily="34" charset="0"/>
            </a:endParaRPr>
          </a:p>
          <a:p>
            <a:pPr lvl="1"/>
            <a:endParaRPr lang="es-US" dirty="0">
              <a:latin typeface="Noto Sans" panose="020B0502040504020204" pitchFamily="34" charset="0"/>
              <a:ea typeface="Noto Sans" panose="020B0502040504020204" pitchFamily="34" charset="0"/>
              <a:cs typeface="Noto Sans" panose="020B0502040504020204" pitchFamily="34" charset="0"/>
            </a:endParaRPr>
          </a:p>
          <a:p>
            <a:pPr marL="457200" lvl="1" indent="0">
              <a:buNone/>
            </a:pPr>
            <a:endParaRPr lang="es-US" dirty="0">
              <a:latin typeface="Noto Sans" panose="020B0502040504020204" pitchFamily="34" charset="0"/>
              <a:ea typeface="Noto Sans" panose="020B0502040504020204" pitchFamily="34" charset="0"/>
              <a:cs typeface="Noto Sans" panose="020B0502040504020204" pitchFamily="34" charset="0"/>
            </a:endParaRPr>
          </a:p>
          <a:p>
            <a:pPr lvl="0"/>
            <a:endParaRPr lang="en-US" sz="2400" dirty="0">
              <a:solidFill>
                <a:srgbClr val="FFFFFF"/>
              </a:solidFill>
              <a:latin typeface="Noto Sans" panose="020B0502040504020204" pitchFamily="34" charset="0"/>
            </a:endParaRPr>
          </a:p>
        </p:txBody>
      </p:sp>
    </p:spTree>
    <p:extLst>
      <p:ext uri="{BB962C8B-B14F-4D97-AF65-F5344CB8AC3E}">
        <p14:creationId xmlns:p14="http://schemas.microsoft.com/office/powerpoint/2010/main" val="306359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additive="base">
                                        <p:cTn id="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anim calcmode="lin" valueType="num">
                                      <p:cBhvr additive="base">
                                        <p:cTn id="13"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anim calcmode="lin" valueType="num">
                                      <p:cBhvr additive="base">
                                        <p:cTn id="19"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7" end="7"/>
                                            </p:txEl>
                                          </p:spTgt>
                                        </p:tgtEl>
                                        <p:attrNameLst>
                                          <p:attrName>style.visibility</p:attrName>
                                        </p:attrNameLst>
                                      </p:cBhvr>
                                      <p:to>
                                        <p:strVal val="visible"/>
                                      </p:to>
                                    </p:set>
                                    <p:anim calcmode="lin" valueType="num">
                                      <p:cBhvr additive="base">
                                        <p:cTn id="25"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0">
            <a:extLst>
              <a:ext uri="{FF2B5EF4-FFF2-40B4-BE49-F238E27FC236}">
                <a16:creationId xmlns:a16="http://schemas.microsoft.com/office/drawing/2014/main" id="{C0BF85C7-1E31-E15A-B606-E6ECFD93C254}"/>
              </a:ext>
            </a:extLst>
          </p:cNvPr>
          <p:cNvSpPr>
            <a:spLocks noGrp="1"/>
          </p:cNvSpPr>
          <p:nvPr>
            <p:ph idx="1"/>
          </p:nvPr>
        </p:nvSpPr>
        <p:spPr>
          <a:xfrm>
            <a:off x="814860" y="1791122"/>
            <a:ext cx="10454501" cy="4976734"/>
          </a:xfrm>
        </p:spPr>
        <p:txBody>
          <a:bodyPr>
            <a:normAutofit/>
          </a:bodyPr>
          <a:lstStyle/>
          <a:p>
            <a:pPr marL="0" indent="0">
              <a:buNone/>
            </a:pPr>
            <a:endParaRPr lang="es-ES" dirty="0"/>
          </a:p>
          <a:p>
            <a:r>
              <a:rPr lang="es-ES" sz="3200" dirty="0"/>
              <a:t>Capacitar a </a:t>
            </a:r>
            <a:r>
              <a:rPr lang="es-ES" sz="3200" b="1" dirty="0"/>
              <a:t>los miembros</a:t>
            </a:r>
            <a:r>
              <a:rPr lang="es-ES" sz="3200" dirty="0"/>
              <a:t> para que aprendan hacer amigos e interesarse por sus intereses y necesidades.</a:t>
            </a:r>
          </a:p>
          <a:p>
            <a:endParaRPr lang="es-ES" sz="3200" dirty="0"/>
          </a:p>
          <a:p>
            <a:r>
              <a:rPr lang="es-ES" dirty="0">
                <a:latin typeface="Noto Sans" panose="020B0502040504020204" pitchFamily="34" charset="0"/>
                <a:ea typeface="Noto Sans" panose="020B0502040504020204" pitchFamily="34" charset="0"/>
                <a:cs typeface="Noto Sans" panose="020B0502040504020204" pitchFamily="34" charset="0"/>
              </a:rPr>
              <a:t>Que aprendan a  ser misioneros digitales y aprendan a captar nuevos amigos por las redes sociales y les compartan información relevante para ellos.</a:t>
            </a:r>
          </a:p>
          <a:p>
            <a:pPr lvl="0"/>
            <a:endParaRPr lang="en-US" sz="2400" dirty="0">
              <a:latin typeface="Noto Sans" panose="020B0502040504020204" pitchFamily="34" charset="0"/>
            </a:endParaRPr>
          </a:p>
        </p:txBody>
      </p:sp>
      <p:sp>
        <p:nvSpPr>
          <p:cNvPr id="5" name="Title 1">
            <a:extLst>
              <a:ext uri="{FF2B5EF4-FFF2-40B4-BE49-F238E27FC236}">
                <a16:creationId xmlns:a16="http://schemas.microsoft.com/office/drawing/2014/main" id="{C857F6CB-6620-CD71-1A5F-17D90D884EC3}"/>
              </a:ext>
            </a:extLst>
          </p:cNvPr>
          <p:cNvSpPr>
            <a:spLocks noGrp="1"/>
          </p:cNvSpPr>
          <p:nvPr>
            <p:ph type="title"/>
          </p:nvPr>
        </p:nvSpPr>
        <p:spPr>
          <a:xfrm>
            <a:off x="814861" y="1101041"/>
            <a:ext cx="9997456" cy="690081"/>
          </a:xfrm>
        </p:spPr>
        <p:txBody>
          <a:bodyPr>
            <a:normAutofit fontScale="90000"/>
          </a:bodyPr>
          <a:lstStyle/>
          <a:p>
            <a:r>
              <a:rPr lang="es-US" dirty="0">
                <a:latin typeface="Futura Medium" panose="020B0602020204020303" pitchFamily="34" charset="-79"/>
                <a:cs typeface="Futura Medium" panose="020B0602020204020303" pitchFamily="34" charset="-79"/>
              </a:rPr>
              <a:t>Capacitación para adventistas:</a:t>
            </a:r>
          </a:p>
        </p:txBody>
      </p:sp>
    </p:spTree>
    <p:extLst>
      <p:ext uri="{BB962C8B-B14F-4D97-AF65-F5344CB8AC3E}">
        <p14:creationId xmlns:p14="http://schemas.microsoft.com/office/powerpoint/2010/main" val="14848010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419</TotalTime>
  <Words>1808</Words>
  <Application>Microsoft Macintosh PowerPoint</Application>
  <PresentationFormat>Widescreen</PresentationFormat>
  <Paragraphs>232</Paragraphs>
  <Slides>42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42</vt:i4>
      </vt:variant>
    </vt:vector>
  </HeadingPairs>
  <TitlesOfParts>
    <vt:vector size="49" baseType="lpstr">
      <vt:lpstr>Aharoni</vt:lpstr>
      <vt:lpstr>Arial</vt:lpstr>
      <vt:lpstr>Calibri</vt:lpstr>
      <vt:lpstr>Calibri Light</vt:lpstr>
      <vt:lpstr>Futura Medium</vt:lpstr>
      <vt:lpstr>Noto Sans</vt:lpstr>
      <vt:lpstr>Office Theme</vt:lpstr>
      <vt:lpstr>PowerPoint Presentation</vt:lpstr>
      <vt:lpstr>PowerPoint Presentation</vt:lpstr>
      <vt:lpstr>PowerPoint Presentation</vt:lpstr>
      <vt:lpstr>Métodos sugeridos:</vt:lpstr>
      <vt:lpstr>PowerPoint Presentation</vt:lpstr>
      <vt:lpstr>PowerPoint Presentation</vt:lpstr>
      <vt:lpstr>Recursos:</vt:lpstr>
      <vt:lpstr>PowerPoint Presentation</vt:lpstr>
      <vt:lpstr>Capacitación para adventistas:</vt:lpstr>
      <vt:lpstr>PowerPoint Presentation</vt:lpstr>
      <vt:lpstr>PowerPoint Presentation</vt:lpstr>
      <vt:lpstr>Métodos sugeridos:</vt:lpstr>
      <vt:lpstr>Recursos:</vt:lpstr>
      <vt:lpstr>PowerPoint Presentation</vt:lpstr>
      <vt:lpstr>Capacitación para adventistas:</vt:lpstr>
      <vt:lpstr>PowerPoint Presentation</vt:lpstr>
      <vt:lpstr>PowerPoint Presentation</vt:lpstr>
      <vt:lpstr>Métodos sugeridos:</vt:lpstr>
      <vt:lpstr>PowerPoint Presentation</vt:lpstr>
      <vt:lpstr>Recursos:</vt:lpstr>
      <vt:lpstr>PowerPoint Presentation</vt:lpstr>
      <vt:lpstr>PowerPoint Presentation</vt:lpstr>
      <vt:lpstr>PowerPoint Presentation</vt:lpstr>
      <vt:lpstr>PowerPoint Presentation</vt:lpstr>
      <vt:lpstr>PowerPoint Presentation</vt:lpstr>
      <vt:lpstr>Métodos sugeridos:</vt:lpstr>
      <vt:lpstr>PowerPoint Presentation</vt:lpstr>
      <vt:lpstr>Recursos:</vt:lpstr>
      <vt:lpstr>PowerPoint Presentation</vt:lpstr>
      <vt:lpstr>PowerPoint Presentation</vt:lpstr>
      <vt:lpstr>Métodos sugeridos:</vt:lpstr>
      <vt:lpstr>PowerPoint Presentation</vt:lpstr>
      <vt:lpstr>PowerPoint Presentation</vt:lpstr>
      <vt:lpstr>PowerPoint Presentation</vt:lpstr>
      <vt:lpstr>PowerPoint Presentation</vt:lpstr>
      <vt:lpstr>PowerPoint Presentation</vt:lpstr>
      <vt:lpstr>PowerPoint Presentation</vt:lpstr>
      <vt:lpstr>Recursos:</vt:lpstr>
      <vt:lpstr>PowerPoint Presentation</vt:lpstr>
      <vt:lpstr>Objetivo:</vt:lpstr>
      <vt:lpstr>Métodos sugeridos:</vt:lpstr>
      <vt:lpstr>Recursos: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Axel Orellana</dc:creator>
  <cp:lastModifiedBy>Axel Orellana</cp:lastModifiedBy>
  <cp:revision>3</cp:revision>
  <dcterms:created xsi:type="dcterms:W3CDTF">2022-08-28T19:48:56Z</dcterms:created>
  <dcterms:modified xsi:type="dcterms:W3CDTF">2022-08-30T03:47:28Z</dcterms:modified>
</cp:coreProperties>
</file>